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147471669" r:id="rId2"/>
    <p:sldId id="2147471601" r:id="rId3"/>
    <p:sldId id="2147471639" r:id="rId4"/>
    <p:sldId id="257" r:id="rId5"/>
    <p:sldId id="2147471636" r:id="rId6"/>
    <p:sldId id="2147471637" r:id="rId7"/>
    <p:sldId id="2147471670" r:id="rId8"/>
    <p:sldId id="2147471638" r:id="rId9"/>
    <p:sldId id="2147471640" r:id="rId10"/>
    <p:sldId id="2147471641" r:id="rId11"/>
    <p:sldId id="2147471642" r:id="rId12"/>
    <p:sldId id="2147471643" r:id="rId13"/>
    <p:sldId id="2147471644" r:id="rId14"/>
    <p:sldId id="2147471645" r:id="rId15"/>
    <p:sldId id="2147471646" r:id="rId16"/>
    <p:sldId id="2147471647" r:id="rId17"/>
    <p:sldId id="2147471648" r:id="rId18"/>
    <p:sldId id="2147471649" r:id="rId19"/>
    <p:sldId id="2147471650" r:id="rId20"/>
    <p:sldId id="2147471651" r:id="rId21"/>
    <p:sldId id="2147471652" r:id="rId22"/>
    <p:sldId id="2147471653" r:id="rId23"/>
    <p:sldId id="2147471654" r:id="rId24"/>
    <p:sldId id="2147471655" r:id="rId25"/>
    <p:sldId id="2147471656" r:id="rId26"/>
    <p:sldId id="2147471657" r:id="rId27"/>
    <p:sldId id="2147471658" r:id="rId28"/>
    <p:sldId id="2147471659" r:id="rId29"/>
    <p:sldId id="2147471660" r:id="rId30"/>
    <p:sldId id="2147471661" r:id="rId31"/>
    <p:sldId id="2147471662" r:id="rId32"/>
    <p:sldId id="2147471663" r:id="rId33"/>
    <p:sldId id="2147471664" r:id="rId34"/>
    <p:sldId id="2147471626" r:id="rId35"/>
    <p:sldId id="2147471666" r:id="rId36"/>
    <p:sldId id="21474716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2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995E4-AD1A-493F-854C-EB8217B1E3D5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A0E83-7611-4B27-B794-0FFF24C130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82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82C4-CCD8-AAD7-91E1-D3EAB5C6B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501B7-CC51-008F-A162-085F6A8CA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E2D65-AB1A-2EAE-D702-1E384B9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92A06-5D5F-D35E-2BA2-7B6306F7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06019-A77B-D6CB-AEAD-64143227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0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1C48-9FE6-1A8C-661A-609AE3A2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6CDA1-489B-8BA9-06A8-88DCEB881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81C78-9AB6-EFBD-61E2-22DF2AB2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F0B83-BC78-F4D5-4613-123A3968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9910-DE32-DFB6-5858-4056A9BC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7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FCEEE-106D-6285-BEF3-D9921DC56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01150-799E-77DC-60CC-B538DC725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1DB8-4529-0B26-88EB-0B1BB4B82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B941-FCA5-CC31-A98F-57B35169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67616-4E57-93D6-35AC-EB50493E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038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er 6 Aurora whit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14ADAC8-5303-B715-17A2-A32E92DD63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3680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BAE342-839B-C879-BDE4-E3997D452506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29D8999-C4E9-621F-0F9E-560D2DE9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28" name="Picture 27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8A1AB854-7C74-F877-95B2-8825CFE3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21FEDE-7DD4-327F-34A3-DCD51CD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67F458-CCF3-4483-1B05-A1736BF28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6201EAE-C42A-FDAF-4797-52F574DE9D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13827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2B875A9-5461-7FAC-88B7-A0C1C935B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012" y="5715796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A52B5DA4-1ED4-49BD-2C16-DC56C6621D2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83491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8197E14-11A8-DFE9-1D18-AE8FC544A8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76627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DFA05D4-3695-3B78-B835-4B8ECA6C9F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962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67431ED-0AFF-85ED-0E07-9795304094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9818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EC8975E4-7265-C0DE-4445-CA10D20D9B7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93680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DBB5061-A535-EB87-A8BE-FFB520A903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13827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D35FB85-FA0C-7165-9E86-D8520CAA880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583491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9992F21-635A-6803-3D0E-489CB53EBCC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576627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107375-41CF-249E-8E14-9C022B70BEA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962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13FA246-595A-E9DE-0384-1901A96571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19818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31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AAC8-FB55-623F-1F65-4F40522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0271-5D64-22A7-807C-4144CCC0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01C5-4E66-FE85-B59F-F1717480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42D66-8563-F076-129A-47FBD8D8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C1C98-1321-0746-F749-0CAA9226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C85A-2DA2-8E04-DDC6-9F0B231B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819E-C695-185A-9814-E6D34FC8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67F1-E5E6-E50A-80D2-50945337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B544C-6330-960E-DA7C-66B8CE34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5EBF-4C2F-9B3E-ED27-A15122A0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95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B6AD-4A63-3489-CB2B-F7DD59F5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2165-97F2-2EB5-71C5-B18DA64EA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E5E32-4461-372C-61F1-584A5532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AFBA7-BB8A-F509-7235-DEFFA4F9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F8F2B-8487-C884-5786-36811B6C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CDAA0-3B13-A42B-1063-7B5D2ADB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31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4073-684D-489B-3830-2114DBEE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8723-E0C9-71AD-C46A-996B6F68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D6E57-DEE2-8D20-8295-BF79B4FE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1BB57-A35A-473F-CF2E-4C7022F68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20FD-BF8A-18CE-F44E-75821F561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7E4AD-7831-843F-B617-26DB0FB6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897F9-121D-CF3B-FDC1-090B0BFD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3789A-AFCE-7C03-6B5B-212E9855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22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DD7C-A366-19BA-8316-2DD2BCE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6AE56-CB33-38D3-68CD-631DBAD1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9C895-E8BF-812D-529E-F82204F1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1F47A-FA96-5A69-7B6F-99B856ED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03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6D606-C142-7440-7BF6-D1312210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4A9E0-D13C-64C6-FAF7-92F392E0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1910-84B8-7FA1-9EF7-95B673B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0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CC5-54C0-27DF-5CEE-E945E34F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94F3-4EA6-73F5-BE5D-75318382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8BBD1-0E03-F081-DBFE-55CE039BE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C934D-F6B3-8275-C934-A2A4360A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9F0FF-DA34-DE28-661B-2D69573E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06CF2-4EF2-3F5C-BC03-79367297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33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9F30-2D2A-16D4-A0FC-E782AF0C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E59B8-4EE3-C636-B47D-0E5D4AA21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CE20A-A479-FFC4-A4E2-B90F3650A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6DDB4-9ED3-CD84-4336-57A9FE07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88BDE-A572-623D-493D-F4889F50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78A11-8C83-593F-E049-410F5A74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8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A437C-4079-9B68-C9CD-DAF70892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6747B-1351-639B-BB7E-5A8D456C7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2320-396F-589B-24A8-B950F6B05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4059-B043-4F44-B72E-CCC7F1C968F0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5C259-496B-642B-6E41-ABCB28156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55AA7-CF09-E7F9-0D97-1B6FBEDCD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6CF85-C1B1-4360-98A0-63EFB5944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3454124" TargetMode="External"/><Relationship Id="rId2" Type="http://schemas.openxmlformats.org/officeDocument/2006/relationships/hyperlink" Target="https://github.swoogo.com/2021/session/692592/the-sustainable-future-of-developer-productiv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models/continuous-model-upgrades" TargetMode="External"/><Relationship Id="rId3" Type="http://schemas.openxmlformats.org/officeDocument/2006/relationships/hyperlink" Target="https://openai.com/blog/openai-codex" TargetMode="External"/><Relationship Id="rId7" Type="http://schemas.openxmlformats.org/officeDocument/2006/relationships/hyperlink" Target="https://github.blog/2024-02-27-github-copilot-enterprise-is-now-generally-available/" TargetMode="External"/><Relationship Id="rId2" Type="http://schemas.openxmlformats.org/officeDocument/2006/relationships/hyperlink" Target="https://docs.github.com/pt/copilot/using-github-copilot/getting-started-with-github-copilot?tool=azure_data_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dotnet/api/azure.ai.openai.chatcompletionsoptions?view=azure-dotnet-preview" TargetMode="External"/><Relationship Id="rId5" Type="http://schemas.openxmlformats.org/officeDocument/2006/relationships/hyperlink" Target="https://queue.acm.org/detail.cfm?id=3454124" TargetMode="External"/><Relationship Id="rId4" Type="http://schemas.openxmlformats.org/officeDocument/2006/relationships/hyperlink" Target="https://github.blog/2022-09-07-research-quantifying-github-copilots-impact-on-developer-productivity-and-happiness/?utm_campaign=cta&amp;utm_medium=topnav&amp;utm_source=blog" TargetMode="External"/><Relationship Id="rId9" Type="http://schemas.openxmlformats.org/officeDocument/2006/relationships/hyperlink" Target="https://docs.github.com/en/copilot/using-github-copilot/getting-started-with-github-copilo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Copilot Chat Online - Image to u">
            <a:extLst>
              <a:ext uri="{FF2B5EF4-FFF2-40B4-BE49-F238E27FC236}">
                <a16:creationId xmlns:a16="http://schemas.microsoft.com/office/drawing/2014/main" id="{FCD392BF-FD82-6ED7-5D54-38E14647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51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F231248-CE34-2274-267C-8D410502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Overview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F92A429-7D71-EE92-BF28-830AB0E0CC96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Adoção</a:t>
            </a: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A3EF5-B51B-F65A-2416-ECAACE22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764630"/>
            <a:ext cx="5146561" cy="4029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47CA2-CF20-F90C-28DF-F7BFEE72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411" y="2338185"/>
            <a:ext cx="1717758" cy="218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E65C2-5C04-18ED-A07B-4424D869C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9" y="2894234"/>
            <a:ext cx="2649209" cy="1069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A7A2D-0B22-05F5-FB59-0CC77E7E2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80530"/>
            <a:ext cx="5049257" cy="9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65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4B84695-BEDB-C9E9-8AA1-95D244B9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Produtividade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3F276E8-9D98-7DD2-1FF7-02CBB0142FAA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/>
              <a:t>Comparativo</a:t>
            </a:r>
            <a:endParaRPr lang="en-A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BB86A-5D22-62CA-18C9-CAB0043D28A9}"/>
              </a:ext>
            </a:extLst>
          </p:cNvPr>
          <p:cNvSpPr txBox="1"/>
          <p:nvPr/>
        </p:nvSpPr>
        <p:spPr>
          <a:xfrm>
            <a:off x="1028938" y="5920346"/>
            <a:ext cx="101341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1F2328"/>
                </a:solidFill>
                <a:latin typeface="Alliance No.1"/>
              </a:rPr>
              <a:t>F</a:t>
            </a:r>
            <a:r>
              <a:rPr lang="pt-BR" sz="1100" b="0" i="0" dirty="0">
                <a:solidFill>
                  <a:srgbClr val="1F2328"/>
                </a:solidFill>
                <a:effectLst/>
                <a:latin typeface="Alliance No.1"/>
              </a:rPr>
              <a:t>ocamos nos resultados das dimensões de "Satisfação e bem-estar" e "Eficiência e fluxo“ do modelo https://queue.acm.org/detail.cfm?id=3454124</a:t>
            </a:r>
            <a:endParaRPr lang="pt-B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F0381-116B-7528-2985-DD487EEC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5334000" cy="1417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12608-1819-24D5-25D4-369E60F4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93" y="2051584"/>
            <a:ext cx="4920316" cy="35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6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F93C1F7-ED89-0855-50EE-D96079ED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Produtividade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1E286B-3FAB-1E3C-7403-5F86EE8AB30F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/>
              <a:t>Para qual </a:t>
            </a:r>
            <a:r>
              <a:rPr lang="en-AU" sz="1800" dirty="0" err="1"/>
              <a:t>lado</a:t>
            </a:r>
            <a:r>
              <a:rPr lang="en-AU" sz="1800" dirty="0"/>
              <a:t> </a:t>
            </a:r>
            <a:r>
              <a:rPr lang="en-AU" sz="1800" dirty="0" err="1"/>
              <a:t>olhar</a:t>
            </a:r>
            <a:r>
              <a:rPr lang="en-AU" sz="18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3A815-1BB0-CBD7-AEEF-A14601FC9FA5}"/>
              </a:ext>
            </a:extLst>
          </p:cNvPr>
          <p:cNvSpPr txBox="1"/>
          <p:nvPr/>
        </p:nvSpPr>
        <p:spPr>
          <a:xfrm>
            <a:off x="1028938" y="5920346"/>
            <a:ext cx="101341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1F2328"/>
                </a:solidFill>
                <a:latin typeface="Alliance No.1"/>
              </a:rPr>
              <a:t>F</a:t>
            </a:r>
            <a:r>
              <a:rPr lang="pt-BR" sz="1100" b="0" i="0" dirty="0">
                <a:solidFill>
                  <a:srgbClr val="1F2328"/>
                </a:solidFill>
                <a:effectLst/>
                <a:latin typeface="Alliance No.1"/>
              </a:rPr>
              <a:t>ocamos nos resultados das dimensões de "Satisfação e bem-estar" e "Eficiência e fluxo“ do modelo https://queue.acm.org/detail.cfm?id=3454124</a:t>
            </a:r>
            <a:endParaRPr lang="pt-BR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1388F-B196-9E5D-EDEF-9464657DE129}"/>
              </a:ext>
            </a:extLst>
          </p:cNvPr>
          <p:cNvSpPr txBox="1"/>
          <p:nvPr/>
        </p:nvSpPr>
        <p:spPr>
          <a:xfrm>
            <a:off x="685800" y="2205291"/>
            <a:ext cx="541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Quais são as métricas de produtividade "certas"?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1F2328"/>
              </a:solidFill>
              <a:effectLst/>
              <a:latin typeface="Alliance No.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Quão valiosos são os auto-relatórios de produtividade?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1F2328"/>
              </a:solidFill>
              <a:effectLst/>
              <a:latin typeface="Alliance No.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A visão tradicional de produtividade – saídas sobre entradas – é uma boa opção para a solução de problemas complexos e a criatividade envolvida no trabalho de desenvolvimento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F5E02-5342-6B27-4246-661E8BA6D7AC}"/>
              </a:ext>
            </a:extLst>
          </p:cNvPr>
          <p:cNvSpPr txBox="1"/>
          <p:nvPr/>
        </p:nvSpPr>
        <p:spPr>
          <a:xfrm>
            <a:off x="6031573" y="2051584"/>
            <a:ext cx="60979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F2328"/>
                </a:solidFill>
                <a:effectLst/>
                <a:latin typeface="Alliance No.1"/>
              </a:rPr>
              <a:t>Olhe para a produtividade de forma holística.</a:t>
            </a: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 No GitHub, gostamos de pensar </a:t>
            </a:r>
            <a:r>
              <a:rPr lang="pt-BR" b="0" i="0" u="sng" dirty="0">
                <a:solidFill>
                  <a:srgbClr val="1F2328"/>
                </a:solidFill>
                <a:effectLst/>
                <a:latin typeface="Alliance No.1"/>
                <a:hlinkClick r:id="rId2"/>
              </a:rPr>
              <a:t>de forma ampla e sustentável</a:t>
            </a: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 sobre a produtividade do desenvolvedor e os muitos fatores que a influenciam. Usamos a </a:t>
            </a:r>
            <a:r>
              <a:rPr lang="pt-BR" b="0" i="0" u="sng" dirty="0">
                <a:solidFill>
                  <a:srgbClr val="1F2328"/>
                </a:solidFill>
                <a:effectLst/>
                <a:latin typeface="Alliance No.1"/>
                <a:hlinkClick r:id="rId3"/>
              </a:rPr>
              <a:t>estrutura de produtividade do SPACE</a:t>
            </a: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 para escolher quais aspectos investigar.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1F2328"/>
              </a:solidFill>
              <a:effectLst/>
              <a:latin typeface="Alliance No.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F2328"/>
                </a:solidFill>
                <a:effectLst/>
                <a:latin typeface="Alliance No.1"/>
              </a:rPr>
              <a:t>Inclua a perspectiva em primeira mão dos desenvolvedores.</a:t>
            </a: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 Realizamos várias rodadas de pesquisa, incluindo dados qualitativos (perceptivos) e quantitativos (observados) para montar o quadro completo. Queríamos verificar: (a) As experiências reais dos usuários confirmam o que deduzimos da telemetria? (b) Nosso feedback qualitativo se generaliza para nossa grande base de usuários?</a:t>
            </a:r>
          </a:p>
        </p:txBody>
      </p:sp>
    </p:spTree>
    <p:extLst>
      <p:ext uri="{BB962C8B-B14F-4D97-AF65-F5344CB8AC3E}">
        <p14:creationId xmlns:p14="http://schemas.microsoft.com/office/powerpoint/2010/main" val="29274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9AFF2B1-D6D3-FF2D-75E3-9F2D0BFA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Produtividade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AE26F4C-EF0A-6777-8145-A11D35D86C40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/>
              <a:t>Satisfação</a:t>
            </a:r>
            <a:endParaRPr lang="en-A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E0243-E0B1-1475-524A-4175E734E58B}"/>
              </a:ext>
            </a:extLst>
          </p:cNvPr>
          <p:cNvSpPr txBox="1"/>
          <p:nvPr/>
        </p:nvSpPr>
        <p:spPr>
          <a:xfrm>
            <a:off x="914400" y="2102406"/>
            <a:ext cx="4114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Melhorar a satisfação do desenvolvedor.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l"/>
            <a:r>
              <a:rPr lang="pt-BR" sz="3200" dirty="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Conservação da energia mental.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307D4-18A9-4606-7266-2197929A12FA}"/>
              </a:ext>
            </a:extLst>
          </p:cNvPr>
          <p:cNvSpPr txBox="1"/>
          <p:nvPr/>
        </p:nvSpPr>
        <p:spPr>
          <a:xfrm>
            <a:off x="6058243" y="1670584"/>
            <a:ext cx="525745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1F2328"/>
                </a:solidFill>
                <a:latin typeface="Alliance No.1"/>
              </a:rPr>
              <a:t>  </a:t>
            </a: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Entre 60% e 75% dos usuários relataram que se sentem mais realizados com seu trabalho, se sentem menos frustrados ao codificar e são capazes de se concentrar em um trabalho mais satisfatório ao usar o GitHub Copilot. Isso é uma vitória para os desenvolvedores se sentirem bem com o que fazem!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1F2328"/>
              </a:solidFill>
              <a:effectLst/>
              <a:latin typeface="Alliance No.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latin typeface="Alliance No.1"/>
              </a:rPr>
              <a:t>  Os desenvolvedores relataram que o GitHub Copilot os ajudou a permanecer no fluxo (73%) e preservar o esforço mental durante tarefas repetitivas (87%). Essa é a felicidade do desenvolvedor ali mesmo, já que sabemos por pesquisas anteriores que mudanças de contexto e interrupções podem arruinar o dia de um desenvolvedor, e que certos tipos de trabalho são desgastantes</a:t>
            </a:r>
          </a:p>
        </p:txBody>
      </p:sp>
    </p:spTree>
    <p:extLst>
      <p:ext uri="{BB962C8B-B14F-4D97-AF65-F5344CB8AC3E}">
        <p14:creationId xmlns:p14="http://schemas.microsoft.com/office/powerpoint/2010/main" val="2133038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B47182C-4A41-C550-84D6-3DB55721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Instalação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D6A6E2A-CF2E-BAE9-046C-17AD6DE03747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/>
              <a:t>Lets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4A98A-1F98-23DA-B64B-2A97AED2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107" y="2549573"/>
            <a:ext cx="5909931" cy="1294145"/>
          </a:xfrm>
          <a:prstGeom prst="rect">
            <a:avLst/>
          </a:prstGeom>
        </p:spPr>
      </p:pic>
      <p:pic>
        <p:nvPicPr>
          <p:cNvPr id="5" name="Picture 6" descr="Web, Software, Mobile App development Company">
            <a:extLst>
              <a:ext uri="{FF2B5EF4-FFF2-40B4-BE49-F238E27FC236}">
                <a16:creationId xmlns:a16="http://schemas.microsoft.com/office/drawing/2014/main" id="{D1B062D4-2AC4-F457-0C69-4BA2520A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20638"/>
            <a:ext cx="1079054" cy="10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earn to program with Visual Studio Code">
            <a:extLst>
              <a:ext uri="{FF2B5EF4-FFF2-40B4-BE49-F238E27FC236}">
                <a16:creationId xmlns:a16="http://schemas.microsoft.com/office/drawing/2014/main" id="{44BF44CF-0E93-4392-64EE-6709022D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33" y="2020638"/>
            <a:ext cx="1057871" cy="105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neovim · GitHub Topics · GitHub">
            <a:extLst>
              <a:ext uri="{FF2B5EF4-FFF2-40B4-BE49-F238E27FC236}">
                <a16:creationId xmlns:a16="http://schemas.microsoft.com/office/drawing/2014/main" id="{EAA5468A-1EBA-FB70-0FAE-24B2D25A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0" y="3751477"/>
            <a:ext cx="1079054" cy="10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JetBrains Logo / Software / Logonoid.com">
            <a:extLst>
              <a:ext uri="{FF2B5EF4-FFF2-40B4-BE49-F238E27FC236}">
                <a16:creationId xmlns:a16="http://schemas.microsoft.com/office/drawing/2014/main" id="{04F6AA1C-14FD-1CFF-B450-D630854B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70" y="3751477"/>
            <a:ext cx="951284" cy="10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zure Data Studio中文版|Azure Data Studio(跨平台数据库工具) V1.28.0 汉化版下载_当下软件园">
            <a:extLst>
              <a:ext uri="{FF2B5EF4-FFF2-40B4-BE49-F238E27FC236}">
                <a16:creationId xmlns:a16="http://schemas.microsoft.com/office/drawing/2014/main" id="{55C2822E-A486-CF46-C2B7-5BB36E33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57" y="28575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85A49-6218-E476-B018-C59949831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8525" y="4670518"/>
            <a:ext cx="6750743" cy="752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2F749-8990-8031-95A2-E0822836853E}"/>
              </a:ext>
            </a:extLst>
          </p:cNvPr>
          <p:cNvSpPr txBox="1"/>
          <p:nvPr/>
        </p:nvSpPr>
        <p:spPr>
          <a:xfrm>
            <a:off x="5299107" y="6038860"/>
            <a:ext cx="6196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https://docs.github.com/en/copilot/using-github-copilot/getting-started-with-github-copilot</a:t>
            </a:r>
          </a:p>
        </p:txBody>
      </p:sp>
    </p:spTree>
    <p:extLst>
      <p:ext uri="{BB962C8B-B14F-4D97-AF65-F5344CB8AC3E}">
        <p14:creationId xmlns:p14="http://schemas.microsoft.com/office/powerpoint/2010/main" val="3065853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C65CD35-D3CE-61B3-F992-E8B9C406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Instalação</a:t>
            </a:r>
            <a:endParaRPr lang="en-US" b="1" dirty="0"/>
          </a:p>
        </p:txBody>
      </p:sp>
      <p:pic>
        <p:nvPicPr>
          <p:cNvPr id="3" name="Picture 6" descr="Web, Software, Mobile App development Company">
            <a:extLst>
              <a:ext uri="{FF2B5EF4-FFF2-40B4-BE49-F238E27FC236}">
                <a16:creationId xmlns:a16="http://schemas.microsoft.com/office/drawing/2014/main" id="{5695AFB0-A066-FE3A-4ECB-A8F55282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7058E-2F93-C3A4-FE54-82872350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22" y="1780599"/>
            <a:ext cx="6430762" cy="179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FD253-0D16-45A5-54EE-4AADB08A9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22" y="3926243"/>
            <a:ext cx="6430762" cy="180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2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E14A8CC-D2FA-580D-58BF-4FDAC333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Instalação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B6C3C7E-4C62-3E66-9BF3-73ABE875ACF8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/>
              <a:t>Visual Studio 2022</a:t>
            </a:r>
          </a:p>
        </p:txBody>
      </p:sp>
      <p:pic>
        <p:nvPicPr>
          <p:cNvPr id="4" name="Picture 6" descr="Web, Software, Mobile App development Company">
            <a:extLst>
              <a:ext uri="{FF2B5EF4-FFF2-40B4-BE49-F238E27FC236}">
                <a16:creationId xmlns:a16="http://schemas.microsoft.com/office/drawing/2014/main" id="{54D97E41-0451-8B02-117A-36E6764F2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52" y="1670584"/>
            <a:ext cx="993508" cy="9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A10EC-FD59-74A2-345A-BD4D74E1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8" y="3200400"/>
            <a:ext cx="1160306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6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874B985-D1E0-C835-B1F1-7410BC8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Instalação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3165CE-255C-7395-FA8B-C8070007A92F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/>
              <a:t>VSCode</a:t>
            </a:r>
            <a:endParaRPr lang="en-AU" sz="1800" dirty="0"/>
          </a:p>
        </p:txBody>
      </p:sp>
      <p:pic>
        <p:nvPicPr>
          <p:cNvPr id="4" name="Picture 8" descr="Learn to program with Visual Studio Code">
            <a:extLst>
              <a:ext uri="{FF2B5EF4-FFF2-40B4-BE49-F238E27FC236}">
                <a16:creationId xmlns:a16="http://schemas.microsoft.com/office/drawing/2014/main" id="{115591FF-BAC2-F074-158B-D0CA26BA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79656"/>
            <a:ext cx="3012629" cy="301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63D59-F3F9-BFE3-2E00-1C1DB1FB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06" y="2470439"/>
            <a:ext cx="5772518" cy="1414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AEFBF-B3C1-051B-8814-1674AC349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06" y="4057423"/>
            <a:ext cx="5772518" cy="13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6537012-80CF-7D87-64BB-E3E05D49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29EDE38-B749-F80B-AA84-DE1536F98D58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1. Abra </a:t>
            </a:r>
            <a:r>
              <a:rPr lang="en-US" sz="1800" dirty="0" err="1"/>
              <a:t>seus</a:t>
            </a:r>
            <a:r>
              <a:rPr lang="en-US" sz="1800" dirty="0"/>
              <a:t> </a:t>
            </a:r>
            <a:r>
              <a:rPr lang="en-US" sz="1800" dirty="0" err="1"/>
              <a:t>arquivos</a:t>
            </a:r>
            <a:r>
              <a:rPr lang="en-US" sz="1800" dirty="0"/>
              <a:t> </a:t>
            </a:r>
            <a:r>
              <a:rPr lang="en-US" sz="1800" dirty="0" err="1"/>
              <a:t>relevantes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7E283-0572-4E93-00B8-61159678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7" y="3352800"/>
            <a:ext cx="10534683" cy="94779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BF56A4-A443-ADEB-C07E-979AFF4BB32D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9982388" cy="387747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pt-BR" sz="2000" dirty="0">
                <a:solidFill>
                  <a:srgbClr val="1F2328"/>
                </a:solidFill>
                <a:latin typeface="Alliance No.1"/>
              </a:rPr>
              <a:t>Ter seus arquivos abertos fornece contexto ao GitHub Copilot</a:t>
            </a:r>
          </a:p>
          <a:p>
            <a:pPr fontAlgn="auto"/>
            <a:r>
              <a:rPr lang="pt-BR" sz="2000" dirty="0">
                <a:solidFill>
                  <a:srgbClr val="1F2328"/>
                </a:solidFill>
                <a:latin typeface="Alliance No.1"/>
              </a:rPr>
              <a:t>O GitHub Copilot examina os arquivos abertos atuais em seu editor para analisar o contexto, criar um prompt que é enviado ao servidor e retornar uma sugestão apropriada.</a:t>
            </a:r>
          </a:p>
          <a:p>
            <a:pPr fontAlgn="auto"/>
            <a:endParaRPr lang="en-AU" sz="1800" dirty="0"/>
          </a:p>
          <a:p>
            <a:pPr fontAlgn="auto"/>
            <a:endParaRPr lang="en-AU" sz="1800" dirty="0"/>
          </a:p>
          <a:p>
            <a:pPr fontAlgn="auto"/>
            <a:endParaRPr lang="en-AU" sz="1800" dirty="0"/>
          </a:p>
          <a:p>
            <a:pPr fontAlgn="auto"/>
            <a:endParaRPr lang="en-AU" sz="1800" dirty="0"/>
          </a:p>
          <a:p>
            <a:pPr fontAlgn="auto"/>
            <a:endParaRPr lang="en-AU" sz="1800" dirty="0"/>
          </a:p>
          <a:p>
            <a:pPr fontAlgn="auto"/>
            <a:endParaRPr lang="en-AU" sz="1800" dirty="0"/>
          </a:p>
          <a:p>
            <a:pPr fontAlgn="auto"/>
            <a:endParaRPr lang="en-AU" sz="1800" dirty="0">
              <a:solidFill>
                <a:srgbClr val="FF0000"/>
              </a:solidFill>
            </a:endParaRPr>
          </a:p>
          <a:p>
            <a:pPr fontAlgn="auto"/>
            <a:r>
              <a:rPr lang="pt-BR" sz="2000" b="0" i="0" dirty="0">
                <a:solidFill>
                  <a:srgbClr val="1F2328"/>
                </a:solidFill>
                <a:effectLst/>
                <a:latin typeface="Alliance No.1"/>
              </a:rPr>
              <a:t>Lembre-se, se um arquivo estiver fechado, o GitHub Copilot não poderá ver o conteúdo do arquivo em seu editor, o que significa que ele não poderá obter o contexto desses arquivos fechados</a:t>
            </a:r>
            <a:endParaRPr lang="en-AU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98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148E603-929E-C71C-C4D7-5DA03C1E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F901064-5DC1-6BE5-32FE-D4D46CCD3018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2. </a:t>
            </a:r>
            <a:r>
              <a:rPr lang="pt-BR" sz="1800" dirty="0"/>
              <a:t>Forneça um comentário de nível superior</a:t>
            </a:r>
            <a:endParaRPr lang="en-US" sz="1600" b="1" dirty="0">
              <a:solidFill>
                <a:srgbClr val="1F2328"/>
              </a:solidFill>
            </a:endParaRPr>
          </a:p>
          <a:p>
            <a:endParaRPr lang="en-AU" sz="18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E99A95-DED8-1DB3-BD06-02EC3D5140D1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9982388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Breve introdução a um colega de trabalho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Comentário de alto nível</a:t>
            </a:r>
          </a:p>
          <a:p>
            <a:pPr fontAlgn="auto"/>
            <a:endParaRPr lang="en-AU" sz="18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FF619-DFCC-725C-1056-81DFC217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2997136"/>
            <a:ext cx="112029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43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Z-900 (Microsoft Azure Fundamentals) – Experiência e Dicas ...">
            <a:extLst>
              <a:ext uri="{FF2B5EF4-FFF2-40B4-BE49-F238E27FC236}">
                <a16:creationId xmlns:a16="http://schemas.microsoft.com/office/drawing/2014/main" id="{30224846-EE4D-CCDB-86C1-4A107BACE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30" y="1117584"/>
            <a:ext cx="895393" cy="8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zure Data Fundamentals DP-900 Certification RoadMap ...">
            <a:extLst>
              <a:ext uri="{FF2B5EF4-FFF2-40B4-BE49-F238E27FC236}">
                <a16:creationId xmlns:a16="http://schemas.microsoft.com/office/drawing/2014/main" id="{02683C29-1BD1-AC2F-7305-FE728C89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03" y="1116868"/>
            <a:ext cx="895393" cy="8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S-900: Microsoft 365 Fundamentals - Curso online para a ...">
            <a:extLst>
              <a:ext uri="{FF2B5EF4-FFF2-40B4-BE49-F238E27FC236}">
                <a16:creationId xmlns:a16="http://schemas.microsoft.com/office/drawing/2014/main" id="{B3A0A8AE-3FA7-2DDE-0217-9187CA41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694" y="1203741"/>
            <a:ext cx="895393" cy="8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undamentos de Segurança - IDESP">
            <a:extLst>
              <a:ext uri="{FF2B5EF4-FFF2-40B4-BE49-F238E27FC236}">
                <a16:creationId xmlns:a16="http://schemas.microsoft.com/office/drawing/2014/main" id="{D51828E7-E12A-799B-1254-B63889AB7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14" y="2132220"/>
            <a:ext cx="895393" cy="8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Microsoft Certified: Azure AI Fundamentals - Credly">
            <a:extLst>
              <a:ext uri="{FF2B5EF4-FFF2-40B4-BE49-F238E27FC236}">
                <a16:creationId xmlns:a16="http://schemas.microsoft.com/office/drawing/2014/main" id="{3EC58A3F-2966-0929-1EBB-710DFDA2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748" y="2132220"/>
            <a:ext cx="895394" cy="8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L-900 (Power Platform Fundamentals) – Experiência e Dicas ...">
            <a:extLst>
              <a:ext uri="{FF2B5EF4-FFF2-40B4-BE49-F238E27FC236}">
                <a16:creationId xmlns:a16="http://schemas.microsoft.com/office/drawing/2014/main" id="{C827EB44-8D0B-46E8-B221-8F69F27AE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693" y="2136231"/>
            <a:ext cx="895394" cy="8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Certified: Azure Developer Associate - Credly">
            <a:extLst>
              <a:ext uri="{FF2B5EF4-FFF2-40B4-BE49-F238E27FC236}">
                <a16:creationId xmlns:a16="http://schemas.microsoft.com/office/drawing/2014/main" id="{CB6729C0-BF34-6274-8302-1B5417F3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71" y="3187728"/>
            <a:ext cx="1427978" cy="1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AZ-104 Study Guide: Microsoft Azure Administrator">
            <a:extLst>
              <a:ext uri="{FF2B5EF4-FFF2-40B4-BE49-F238E27FC236}">
                <a16:creationId xmlns:a16="http://schemas.microsoft.com/office/drawing/2014/main" id="{515331B8-9688-8342-FE27-9F5D2D31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571" y="3184225"/>
            <a:ext cx="1427978" cy="14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Passed Microsoft Certified: Azure DevOps Engineer Expert (AZ-400) – UseIT |  Roman Levchenko">
            <a:extLst>
              <a:ext uri="{FF2B5EF4-FFF2-40B4-BE49-F238E27FC236}">
                <a16:creationId xmlns:a16="http://schemas.microsoft.com/office/drawing/2014/main" id="{10DAF296-B1F5-F13C-A2B4-AF5CDCD2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80" y="4686396"/>
            <a:ext cx="1513320" cy="15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XIN DevOps Professional">
            <a:extLst>
              <a:ext uri="{FF2B5EF4-FFF2-40B4-BE49-F238E27FC236}">
                <a16:creationId xmlns:a16="http://schemas.microsoft.com/office/drawing/2014/main" id="{AC6CAB48-8E12-652B-2008-66C708304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985" y="113788"/>
            <a:ext cx="848858" cy="8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ow Much AWS Cloud Practitioner make in 2023? A Complete guide, Jobs ...">
            <a:extLst>
              <a:ext uri="{FF2B5EF4-FFF2-40B4-BE49-F238E27FC236}">
                <a16:creationId xmlns:a16="http://schemas.microsoft.com/office/drawing/2014/main" id="{F3AF6686-080D-19EA-1C24-8140B9F3D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58" y="57912"/>
            <a:ext cx="942445" cy="9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Microsoft Certified Trainer 2021-2022 badge image. Issued by Microsoft">
            <a:extLst>
              <a:ext uri="{FF2B5EF4-FFF2-40B4-BE49-F238E27FC236}">
                <a16:creationId xmlns:a16="http://schemas.microsoft.com/office/drawing/2014/main" id="{A700AFFC-4E56-1CBF-F47C-C215AC01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31" y="3043431"/>
            <a:ext cx="537969" cy="5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Microsoft Certified Trainer 2022-2023 badge image. Issued by Microsoft">
            <a:extLst>
              <a:ext uri="{FF2B5EF4-FFF2-40B4-BE49-F238E27FC236}">
                <a16:creationId xmlns:a16="http://schemas.microsoft.com/office/drawing/2014/main" id="{88854795-DE99-258A-9710-48C1CC2C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035" y="2945173"/>
            <a:ext cx="560027" cy="5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icrosoft Certified Trainer 2023-2024 badge image. Issued by Microsoft">
            <a:extLst>
              <a:ext uri="{FF2B5EF4-FFF2-40B4-BE49-F238E27FC236}">
                <a16:creationId xmlns:a16="http://schemas.microsoft.com/office/drawing/2014/main" id="{C39EEDF6-BAC9-55AC-5A16-8710F5C7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184" y="2868973"/>
            <a:ext cx="560027" cy="5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Microsoft Certified: Azure Solutions Architect Expert - Credly">
            <a:extLst>
              <a:ext uri="{FF2B5EF4-FFF2-40B4-BE49-F238E27FC236}">
                <a16:creationId xmlns:a16="http://schemas.microsoft.com/office/drawing/2014/main" id="{6A2A5566-6FBD-D0CB-851A-25BBBFD3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686396"/>
            <a:ext cx="1513320" cy="15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65AFDE-2E0E-0A27-0AC7-DAD95C6C1C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3592" y="186354"/>
            <a:ext cx="874428" cy="850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B17DEB-764B-92CD-DF58-C10633C061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97693" y="113788"/>
            <a:ext cx="850736" cy="848858"/>
          </a:xfrm>
          <a:prstGeom prst="rect">
            <a:avLst/>
          </a:prstGeom>
        </p:spPr>
      </p:pic>
      <p:pic>
        <p:nvPicPr>
          <p:cNvPr id="27" name="Picture 26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D953E0EF-FEEC-A0C6-5D2F-C8833DBB90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019" y="2810999"/>
            <a:ext cx="540498" cy="541801"/>
          </a:xfrm>
          <a:prstGeom prst="rect">
            <a:avLst/>
          </a:prstGeom>
        </p:spPr>
      </p:pic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A36460EA-41C2-050A-68BE-29D06E0EEE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4106" y="504852"/>
            <a:ext cx="2556379" cy="2819400"/>
          </a:xfrm>
          <a:prstGeom prst="flowChartConnector">
            <a:avLst/>
          </a:prstGeom>
        </p:spPr>
      </p:pic>
      <p:pic>
        <p:nvPicPr>
          <p:cNvPr id="2052" name="Picture 4" descr="Our history | Rock Solid Knowledge">
            <a:extLst>
              <a:ext uri="{FF2B5EF4-FFF2-40B4-BE49-F238E27FC236}">
                <a16:creationId xmlns:a16="http://schemas.microsoft.com/office/drawing/2014/main" id="{FE255584-D803-9108-7BBA-414934A3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29017"/>
            <a:ext cx="3039795" cy="122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50A20-7522-2B06-2B99-412A3E330B9F}"/>
              </a:ext>
            </a:extLst>
          </p:cNvPr>
          <p:cNvSpPr txBox="1"/>
          <p:nvPr/>
        </p:nvSpPr>
        <p:spPr>
          <a:xfrm>
            <a:off x="546508" y="3630090"/>
            <a:ext cx="255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Felipe Augusto</a:t>
            </a:r>
          </a:p>
          <a:p>
            <a:pPr algn="ctr"/>
            <a:r>
              <a:rPr lang="pt-BR" dirty="0"/>
              <a:t>Technical Architecture Manager</a:t>
            </a:r>
          </a:p>
        </p:txBody>
      </p:sp>
      <p:pic>
        <p:nvPicPr>
          <p:cNvPr id="23" name="Picture 22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B85430B1-C776-A6AA-EB26-86B13BAFA7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52813" y="3616454"/>
            <a:ext cx="2556378" cy="255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3949B7-BDEE-2713-C46D-3D85848AF994}"/>
              </a:ext>
            </a:extLst>
          </p:cNvPr>
          <p:cNvSpPr txBox="1"/>
          <p:nvPr/>
        </p:nvSpPr>
        <p:spPr>
          <a:xfrm>
            <a:off x="3734675" y="873138"/>
            <a:ext cx="43140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Carioca; Morador de Curitiba</a:t>
            </a:r>
          </a:p>
          <a:p>
            <a:r>
              <a:rPr lang="pt-BR" dirty="0"/>
              <a:t>Casado com Luana</a:t>
            </a:r>
          </a:p>
          <a:p>
            <a:r>
              <a:rPr lang="pt-BR" dirty="0"/>
              <a:t>Atuação desde 2004</a:t>
            </a:r>
          </a:p>
          <a:p>
            <a:r>
              <a:rPr lang="pt-BR" dirty="0"/>
              <a:t>Acredita em liderança pelo exemplo</a:t>
            </a:r>
          </a:p>
          <a:p>
            <a:endParaRPr lang="pt-BR" dirty="0"/>
          </a:p>
          <a:p>
            <a:r>
              <a:rPr lang="pt-BR" dirty="0"/>
              <a:t>Apaixonado por esportes, leitura e viajar</a:t>
            </a:r>
          </a:p>
          <a:p>
            <a:r>
              <a:rPr lang="pt-BR" dirty="0"/>
              <a:t>Eterno aluno</a:t>
            </a:r>
          </a:p>
        </p:txBody>
      </p:sp>
    </p:spTree>
    <p:extLst>
      <p:ext uri="{BB962C8B-B14F-4D97-AF65-F5344CB8AC3E}">
        <p14:creationId xmlns:p14="http://schemas.microsoft.com/office/powerpoint/2010/main" val="74255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87856C0-F647-0253-E871-A338D1EE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975447-511A-E51D-8F56-7566627B43C7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3. </a:t>
            </a:r>
            <a:r>
              <a:rPr lang="pt-BR" sz="1800" dirty="0"/>
              <a:t>Forneça um comentário de nível superio</a:t>
            </a:r>
          </a:p>
          <a:p>
            <a:endParaRPr lang="en-US" sz="1600" b="1" dirty="0">
              <a:solidFill>
                <a:srgbClr val="1F2328"/>
              </a:solidFill>
            </a:endParaRPr>
          </a:p>
          <a:p>
            <a:endParaRPr lang="en-A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6598A-FAA1-540F-B189-47B7361D2965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9982388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Breve introdução a um colega de trabalho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Comentário de alto nível</a:t>
            </a:r>
          </a:p>
          <a:p>
            <a:pPr fontAlgn="auto"/>
            <a:endParaRPr lang="en-AU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7E273-22CE-90CC-5E7A-E269860C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2997136"/>
            <a:ext cx="112029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08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B23D7D8-3CE9-5DB4-A78E-98F995CE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326E712-7734-333D-B43D-488022E3EA4F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4. </a:t>
            </a:r>
            <a:r>
              <a:rPr lang="en-US" sz="1800" dirty="0" err="1"/>
              <a:t>Nomes</a:t>
            </a:r>
            <a:r>
              <a:rPr lang="en-US" sz="1800" dirty="0"/>
              <a:t> </a:t>
            </a:r>
            <a:r>
              <a:rPr lang="en-US" sz="1800" dirty="0" err="1"/>
              <a:t>significativos</a:t>
            </a:r>
            <a:r>
              <a:rPr lang="en-US" sz="1800" dirty="0"/>
              <a:t> </a:t>
            </a:r>
            <a:r>
              <a:rPr lang="en-US" sz="1800" dirty="0" err="1"/>
              <a:t>importam</a:t>
            </a:r>
            <a:endParaRPr lang="en-US" sz="1800" dirty="0"/>
          </a:p>
          <a:p>
            <a:endParaRPr lang="en-US" sz="1600" b="1" dirty="0">
              <a:solidFill>
                <a:srgbClr val="1F2328"/>
              </a:solidFill>
            </a:endParaRPr>
          </a:p>
          <a:p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409CB-96A7-9CD2-ACD3-6A173A5E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1924776"/>
            <a:ext cx="2556465" cy="340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4312B-A835-9516-D6FA-750A7062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24776"/>
            <a:ext cx="2403395" cy="342318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FA460CC-F37C-900F-0E72-88FEAD1119D6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5409951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1F2328"/>
                </a:solidFill>
                <a:effectLst/>
                <a:latin typeface="Alliance No.1"/>
              </a:rPr>
              <a:t>A implementação de boas práticas de codificação ajudará você a obter o máximo valor do GitHub Copilot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rgbClr val="1F2328"/>
              </a:solidFill>
              <a:effectLst/>
              <a:latin typeface="Alliance No.1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1F2328"/>
                </a:solidFill>
                <a:effectLst/>
                <a:latin typeface="Alliance No.1"/>
              </a:rPr>
              <a:t>O nome de suas variáveis e funções são importantes. Se você tiver uma função chamada ou , o GitHub Copilot não será capaz de lhe dar a melhor conclusão porque não é capaz de inferir a intenção dos nomes</a:t>
            </a:r>
            <a:endParaRPr lang="en-AU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21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C846C89-617B-592D-3F74-D9244B07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1AF2EA6-2E92-3032-8C20-D88B007E4DCD}"/>
              </a:ext>
            </a:extLst>
          </p:cNvPr>
          <p:cNvSpPr txBox="1">
            <a:spLocks/>
          </p:cNvSpPr>
          <p:nvPr/>
        </p:nvSpPr>
        <p:spPr>
          <a:xfrm>
            <a:off x="914400" y="1145907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5. </a:t>
            </a:r>
            <a:r>
              <a:rPr lang="pt-BR" sz="1800" dirty="0"/>
              <a:t>Forneça comentários de função específicos e bem definidos</a:t>
            </a:r>
            <a:endParaRPr lang="en-AU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B26B8-527A-9246-81C3-925EA47CDB66}"/>
              </a:ext>
            </a:extLst>
          </p:cNvPr>
          <p:cNvSpPr txBox="1">
            <a:spLocks/>
          </p:cNvSpPr>
          <p:nvPr/>
        </p:nvSpPr>
        <p:spPr>
          <a:xfrm>
            <a:off x="914400" y="2514600"/>
            <a:ext cx="2133351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///summary</a:t>
            </a:r>
            <a:endParaRPr lang="en-AU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CFA03-62C6-DDE4-C0C4-9590F978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59" y="2619052"/>
            <a:ext cx="5910864" cy="2684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6CC4A-213C-E0F4-DC06-ADFB102A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80" y="2166876"/>
            <a:ext cx="6128243" cy="35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2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212777-C126-C2BB-FB9A-05BEEF0C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D8BFBE2-D2A4-D2D4-D8F2-A247A0956E7C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6.  Remover </a:t>
            </a:r>
            <a:r>
              <a:rPr lang="en-US" sz="1800" dirty="0" err="1"/>
              <a:t>solicitações</a:t>
            </a:r>
            <a:r>
              <a:rPr lang="en-US" sz="1800" dirty="0"/>
              <a:t> </a:t>
            </a:r>
            <a:r>
              <a:rPr lang="en-US" sz="1800" dirty="0" err="1"/>
              <a:t>irrelevantes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7C2E4-7CC7-C09A-45CF-9849C3C1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2514600"/>
            <a:ext cx="9773450" cy="31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93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B523545-8196-CDFF-E81A-89BC5EC2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E82BD2-C2A0-CE7B-D4A8-9DB540707720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7.  Use o agent [@workspace]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32665-502A-E802-4659-708AA8C6EBF1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5333751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Conhece todo o contexto da aplicação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1F2328"/>
              </a:solidFill>
              <a:latin typeface="Alliance No.1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Responde melhor com os arquivos do contexto aberto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en-AU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09061-CE66-380F-ECBC-379974B7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904650"/>
            <a:ext cx="3174108" cy="5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76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0B58FC3-A822-9AD8-F024-F77A2D71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981465B-C334-74E3-4D8C-34CDE5E2FD59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5.  Destaque o Código relevante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28AAE-762E-7F02-7D0B-140A08EF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23148"/>
            <a:ext cx="8199658" cy="39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8C51ACC-D3C4-4F0E-D0DC-9F8011C5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B5E88E-4235-511A-7184-6F993CD8010C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/>
              <a:t>8. Anexar arquivos relevantes para referência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E7904-EE06-2BCF-5680-06C485C891B3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3504951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F2328"/>
                </a:solidFill>
                <a:latin typeface="Alliance No.1"/>
              </a:rPr>
              <a:t>Utilizar o # para assinalar arquivos e melhorar o prompt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en-AU" sz="1800" dirty="0">
              <a:solidFill>
                <a:srgbClr val="FF0000"/>
              </a:solidFill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en-AU" sz="1800" dirty="0">
              <a:solidFill>
                <a:srgbClr val="FF0000"/>
              </a:solidFill>
            </a:endParaRPr>
          </a:p>
          <a:p>
            <a:pPr fontAlgn="auto"/>
            <a:r>
              <a:rPr lang="en-AU" sz="1800" dirty="0">
                <a:solidFill>
                  <a:schemeClr val="tx1"/>
                </a:solidFill>
              </a:rPr>
              <a:t>#file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F7BE5-2B02-8B02-6F15-D8188134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81514"/>
            <a:ext cx="4041535" cy="59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7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6B2074B-9572-C6FA-AC5C-54B502EC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894B01D-715B-5761-937F-B709AE4E6A9A}"/>
              </a:ext>
            </a:extLst>
          </p:cNvPr>
          <p:cNvSpPr txBox="1">
            <a:spLocks/>
          </p:cNvSpPr>
          <p:nvPr/>
        </p:nvSpPr>
        <p:spPr>
          <a:xfrm>
            <a:off x="914400" y="1526908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9.  </a:t>
            </a:r>
            <a:r>
              <a:rPr lang="en-US" sz="1800" dirty="0" err="1"/>
              <a:t>Navegue</a:t>
            </a:r>
            <a:r>
              <a:rPr lang="en-US" sz="1800" dirty="0"/>
              <a:t> pela conversa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2436A-D603-DC50-C0E9-F307C23092FA}"/>
              </a:ext>
            </a:extLst>
          </p:cNvPr>
          <p:cNvSpPr txBox="1">
            <a:spLocks/>
          </p:cNvSpPr>
          <p:nvPr/>
        </p:nvSpPr>
        <p:spPr>
          <a:xfrm>
            <a:off x="1067049" y="1989923"/>
            <a:ext cx="5409951" cy="296016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867" b="0" i="0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1F2328"/>
                </a:solidFill>
                <a:effectLst/>
                <a:latin typeface="Alliance No.1"/>
              </a:rPr>
              <a:t>Outra dica que encontrei é usar as setas para cima e para baixo para navegar pela sua conversa com o GitHub Copilot Chat. Eu me peguei rolando pela interface de bate-papo para encontrar a última pergunta que fiz, então descobri que posso usar as setas do teclado como no terminal!</a:t>
            </a:r>
            <a:endParaRPr lang="en-AU" sz="1800" dirty="0">
              <a:solidFill>
                <a:srgbClr val="FF0000"/>
              </a:solidFill>
            </a:endParaRPr>
          </a:p>
        </p:txBody>
      </p:sp>
      <p:pic>
        <p:nvPicPr>
          <p:cNvPr id="5" name="Picture 2" descr="Image result for Setas de Teclado. Size: 155 x 106. Source: br.freepik.com">
            <a:extLst>
              <a:ext uri="{FF2B5EF4-FFF2-40B4-BE49-F238E27FC236}">
                <a16:creationId xmlns:a16="http://schemas.microsoft.com/office/drawing/2014/main" id="{CCBE2A93-1213-D166-3B16-0C5C072E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226994"/>
            <a:ext cx="19145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698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AABF744-C27E-8619-98DE-F5FA4663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5ED3C5E-A371-2407-9713-1088FF26DB87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Preço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B6C15-A804-0EC6-9032-A9513FF7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6" y="1905000"/>
            <a:ext cx="11049000" cy="35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1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45AA857-F4D6-943B-F346-61B5A78E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5D69533-1D51-79A2-ADDE-4468B86E7FE3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Preço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885E0-BD07-D661-A57B-DE9AD06C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56" y="1452512"/>
            <a:ext cx="575548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5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2ABC9-E168-D8C2-E812-BAC86C69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3277" y="611421"/>
            <a:ext cx="4515730" cy="5655969"/>
          </a:xfrm>
          <a:prstGeom prst="roundRect">
            <a:avLst>
              <a:gd name="adj" fmla="val 39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C1BFF5-B120-B82C-6D53-64E826B6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44458" y="1734060"/>
            <a:ext cx="3780693" cy="4455961"/>
          </a:xfrm>
          <a:prstGeom prst="roundRect">
            <a:avLst>
              <a:gd name="adj" fmla="val 3938"/>
            </a:avLst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322F5-91B0-582B-34EE-BE5C6166C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91572" y="3559324"/>
            <a:ext cx="3048734" cy="2529439"/>
          </a:xfrm>
          <a:prstGeom prst="roundRect">
            <a:avLst>
              <a:gd name="adj" fmla="val 3938"/>
            </a:avLst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9FC3D-EF40-D2CE-F4F1-E88315C2EFB4}"/>
              </a:ext>
            </a:extLst>
          </p:cNvPr>
          <p:cNvSpPr txBox="1"/>
          <p:nvPr/>
        </p:nvSpPr>
        <p:spPr>
          <a:xfrm>
            <a:off x="759369" y="711075"/>
            <a:ext cx="42276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</a:rPr>
              <a:t>Artificial Intelligence</a:t>
            </a: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11BDB-09D3-9727-931E-366FAE829F9A}"/>
              </a:ext>
            </a:extLst>
          </p:cNvPr>
          <p:cNvSpPr txBox="1"/>
          <p:nvPr/>
        </p:nvSpPr>
        <p:spPr>
          <a:xfrm>
            <a:off x="1404634" y="1881903"/>
            <a:ext cx="30487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</a:rPr>
              <a:t>Machine Learning</a:t>
            </a: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84943-15E4-9C1D-D549-39E376834BB8}"/>
              </a:ext>
            </a:extLst>
          </p:cNvPr>
          <p:cNvSpPr txBox="1"/>
          <p:nvPr/>
        </p:nvSpPr>
        <p:spPr>
          <a:xfrm>
            <a:off x="2001187" y="3652408"/>
            <a:ext cx="1893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</a:rPr>
              <a:t>Deep Learning</a:t>
            </a:r>
            <a:endParaRPr lang="en-AU" sz="2000" b="1" dirty="0">
              <a:solidFill>
                <a:schemeClr val="bg1"/>
              </a:solidFill>
            </a:endParaRPr>
          </a:p>
        </p:txBody>
      </p:sp>
      <p:grpSp>
        <p:nvGrpSpPr>
          <p:cNvPr id="8" name="Group 7" descr="Calendar showing 1956">
            <a:extLst>
              <a:ext uri="{FF2B5EF4-FFF2-40B4-BE49-F238E27FC236}">
                <a16:creationId xmlns:a16="http://schemas.microsoft.com/office/drawing/2014/main" id="{FA31AE2E-E19D-0596-C84E-DEF839C50C64}"/>
              </a:ext>
            </a:extLst>
          </p:cNvPr>
          <p:cNvGrpSpPr/>
          <p:nvPr/>
        </p:nvGrpSpPr>
        <p:grpSpPr>
          <a:xfrm>
            <a:off x="5582159" y="606017"/>
            <a:ext cx="636454" cy="587833"/>
            <a:chOff x="11022035" y="3798326"/>
            <a:chExt cx="513293" cy="47408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EF43B5-E39B-6A28-1E87-DF91EC9F6C8C}"/>
                </a:ext>
              </a:extLst>
            </p:cNvPr>
            <p:cNvSpPr/>
            <p:nvPr/>
          </p:nvSpPr>
          <p:spPr>
            <a:xfrm>
              <a:off x="1111261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459603-2414-4758-0672-13F78B69963E}"/>
                </a:ext>
              </a:extLst>
            </p:cNvPr>
            <p:cNvSpPr/>
            <p:nvPr/>
          </p:nvSpPr>
          <p:spPr>
            <a:xfrm>
              <a:off x="11022035" y="3965649"/>
              <a:ext cx="513293" cy="306757"/>
            </a:xfrm>
            <a:custGeom>
              <a:avLst/>
              <a:gdLst>
                <a:gd name="connsiteX0" fmla="*/ 45291 w 513293"/>
                <a:gd name="connsiteY0" fmla="*/ 41831 h 306757"/>
                <a:gd name="connsiteX1" fmla="*/ 468002 w 513293"/>
                <a:gd name="connsiteY1" fmla="*/ 41831 h 306757"/>
                <a:gd name="connsiteX2" fmla="*/ 468002 w 513293"/>
                <a:gd name="connsiteY2" fmla="*/ 264927 h 306757"/>
                <a:gd name="connsiteX3" fmla="*/ 45291 w 513293"/>
                <a:gd name="connsiteY3" fmla="*/ 264927 h 306757"/>
                <a:gd name="connsiteX4" fmla="*/ 45291 w 513293"/>
                <a:gd name="connsiteY4" fmla="*/ 41831 h 306757"/>
                <a:gd name="connsiteX5" fmla="*/ 0 w 513293"/>
                <a:gd name="connsiteY5" fmla="*/ 306758 h 306757"/>
                <a:gd name="connsiteX6" fmla="*/ 513293 w 513293"/>
                <a:gd name="connsiteY6" fmla="*/ 306758 h 306757"/>
                <a:gd name="connsiteX7" fmla="*/ 513293 w 513293"/>
                <a:gd name="connsiteY7" fmla="*/ 0 h 306757"/>
                <a:gd name="connsiteX8" fmla="*/ 0 w 513293"/>
                <a:gd name="connsiteY8" fmla="*/ 0 h 306757"/>
                <a:gd name="connsiteX9" fmla="*/ 0 w 513293"/>
                <a:gd name="connsiteY9" fmla="*/ 306758 h 30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93" h="306757">
                  <a:moveTo>
                    <a:pt x="45291" y="41831"/>
                  </a:moveTo>
                  <a:lnTo>
                    <a:pt x="468002" y="41831"/>
                  </a:lnTo>
                  <a:lnTo>
                    <a:pt x="468002" y="264927"/>
                  </a:lnTo>
                  <a:lnTo>
                    <a:pt x="45291" y="264927"/>
                  </a:lnTo>
                  <a:lnTo>
                    <a:pt x="45291" y="41831"/>
                  </a:lnTo>
                  <a:close/>
                  <a:moveTo>
                    <a:pt x="0" y="306758"/>
                  </a:moveTo>
                  <a:lnTo>
                    <a:pt x="513293" y="306758"/>
                  </a:lnTo>
                  <a:lnTo>
                    <a:pt x="513293" y="0"/>
                  </a:lnTo>
                  <a:lnTo>
                    <a:pt x="0" y="0"/>
                  </a:lnTo>
                  <a:lnTo>
                    <a:pt x="0" y="306758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1956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EE90BF2-9F2E-10C3-3297-6E695EFCFEB0}"/>
                </a:ext>
              </a:extLst>
            </p:cNvPr>
            <p:cNvSpPr/>
            <p:nvPr/>
          </p:nvSpPr>
          <p:spPr>
            <a:xfrm>
              <a:off x="1139945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518B70B-AAC0-1049-3667-38FB9A656082}"/>
                </a:ext>
              </a:extLst>
            </p:cNvPr>
            <p:cNvSpPr/>
            <p:nvPr/>
          </p:nvSpPr>
          <p:spPr>
            <a:xfrm>
              <a:off x="11022035" y="3840157"/>
              <a:ext cx="513293" cy="97604"/>
            </a:xfrm>
            <a:custGeom>
              <a:avLst/>
              <a:gdLst>
                <a:gd name="connsiteX0" fmla="*/ 452906 w 513293"/>
                <a:gd name="connsiteY0" fmla="*/ 0 h 97604"/>
                <a:gd name="connsiteX1" fmla="*/ 452906 w 513293"/>
                <a:gd name="connsiteY1" fmla="*/ 20915 h 97604"/>
                <a:gd name="connsiteX2" fmla="*/ 400067 w 513293"/>
                <a:gd name="connsiteY2" fmla="*/ 69718 h 97604"/>
                <a:gd name="connsiteX3" fmla="*/ 347228 w 513293"/>
                <a:gd name="connsiteY3" fmla="*/ 20915 h 97604"/>
                <a:gd name="connsiteX4" fmla="*/ 347228 w 513293"/>
                <a:gd name="connsiteY4" fmla="*/ 0 h 97604"/>
                <a:gd name="connsiteX5" fmla="*/ 166065 w 513293"/>
                <a:gd name="connsiteY5" fmla="*/ 0 h 97604"/>
                <a:gd name="connsiteX6" fmla="*/ 166065 w 513293"/>
                <a:gd name="connsiteY6" fmla="*/ 20915 h 97604"/>
                <a:gd name="connsiteX7" fmla="*/ 113226 w 513293"/>
                <a:gd name="connsiteY7" fmla="*/ 69718 h 97604"/>
                <a:gd name="connsiteX8" fmla="*/ 60387 w 513293"/>
                <a:gd name="connsiteY8" fmla="*/ 20915 h 97604"/>
                <a:gd name="connsiteX9" fmla="*/ 60387 w 513293"/>
                <a:gd name="connsiteY9" fmla="*/ 0 h 97604"/>
                <a:gd name="connsiteX10" fmla="*/ 0 w 513293"/>
                <a:gd name="connsiteY10" fmla="*/ 0 h 97604"/>
                <a:gd name="connsiteX11" fmla="*/ 0 w 513293"/>
                <a:gd name="connsiteY11" fmla="*/ 97605 h 97604"/>
                <a:gd name="connsiteX12" fmla="*/ 513293 w 513293"/>
                <a:gd name="connsiteY12" fmla="*/ 97605 h 97604"/>
                <a:gd name="connsiteX13" fmla="*/ 513293 w 513293"/>
                <a:gd name="connsiteY13" fmla="*/ 0 h 97604"/>
                <a:gd name="connsiteX14" fmla="*/ 452906 w 513293"/>
                <a:gd name="connsiteY14" fmla="*/ 0 h 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3293" h="97604">
                  <a:moveTo>
                    <a:pt x="452906" y="0"/>
                  </a:moveTo>
                  <a:lnTo>
                    <a:pt x="452906" y="20915"/>
                  </a:lnTo>
                  <a:cubicBezTo>
                    <a:pt x="452906" y="48105"/>
                    <a:pt x="429506" y="69718"/>
                    <a:pt x="400067" y="69718"/>
                  </a:cubicBezTo>
                  <a:cubicBezTo>
                    <a:pt x="370628" y="69718"/>
                    <a:pt x="347228" y="48105"/>
                    <a:pt x="347228" y="20915"/>
                  </a:cubicBezTo>
                  <a:lnTo>
                    <a:pt x="347228" y="0"/>
                  </a:lnTo>
                  <a:lnTo>
                    <a:pt x="166065" y="0"/>
                  </a:lnTo>
                  <a:lnTo>
                    <a:pt x="166065" y="20915"/>
                  </a:lnTo>
                  <a:cubicBezTo>
                    <a:pt x="166065" y="48105"/>
                    <a:pt x="142665" y="69718"/>
                    <a:pt x="113226" y="69718"/>
                  </a:cubicBezTo>
                  <a:cubicBezTo>
                    <a:pt x="83788" y="69718"/>
                    <a:pt x="60387" y="48105"/>
                    <a:pt x="60387" y="20915"/>
                  </a:cubicBezTo>
                  <a:lnTo>
                    <a:pt x="60387" y="0"/>
                  </a:lnTo>
                  <a:lnTo>
                    <a:pt x="0" y="0"/>
                  </a:lnTo>
                  <a:lnTo>
                    <a:pt x="0" y="97605"/>
                  </a:lnTo>
                  <a:lnTo>
                    <a:pt x="513293" y="97605"/>
                  </a:lnTo>
                  <a:lnTo>
                    <a:pt x="513293" y="0"/>
                  </a:lnTo>
                  <a:lnTo>
                    <a:pt x="452906" y="0"/>
                  </a:lnTo>
                  <a:close/>
                </a:path>
              </a:pathLst>
            </a:custGeom>
            <a:solidFill>
              <a:srgbClr val="001D33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8488665-278F-1191-53C7-FE87AE121427}"/>
              </a:ext>
            </a:extLst>
          </p:cNvPr>
          <p:cNvSpPr txBox="1">
            <a:spLocks/>
          </p:cNvSpPr>
          <p:nvPr/>
        </p:nvSpPr>
        <p:spPr>
          <a:xfrm>
            <a:off x="6329765" y="590611"/>
            <a:ext cx="4719235" cy="11629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  <a:p>
            <a:pPr lvl="1"/>
            <a:r>
              <a:rPr lang="pt-BR" sz="1600" dirty="0">
                <a:solidFill>
                  <a:schemeClr val="tx1"/>
                </a:solidFill>
              </a:rPr>
              <a:t>o campo da ciência da computação que busca criar máquinas inteligentes que possam replicar ou exceder a inteligência humana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4" name="Group 13" descr="Calendar showing 1997">
            <a:extLst>
              <a:ext uri="{FF2B5EF4-FFF2-40B4-BE49-F238E27FC236}">
                <a16:creationId xmlns:a16="http://schemas.microsoft.com/office/drawing/2014/main" id="{35B70B05-BB36-6BDB-3805-512941ED785D}"/>
              </a:ext>
            </a:extLst>
          </p:cNvPr>
          <p:cNvGrpSpPr/>
          <p:nvPr/>
        </p:nvGrpSpPr>
        <p:grpSpPr>
          <a:xfrm>
            <a:off x="5582159" y="2208536"/>
            <a:ext cx="636454" cy="587827"/>
            <a:chOff x="11022035" y="3798326"/>
            <a:chExt cx="513293" cy="47408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7A8508-D745-0A8D-9C0B-E88AD5022943}"/>
                </a:ext>
              </a:extLst>
            </p:cNvPr>
            <p:cNvSpPr/>
            <p:nvPr/>
          </p:nvSpPr>
          <p:spPr>
            <a:xfrm>
              <a:off x="1111261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C8CEA4-5995-FA09-590E-8FE370990E08}"/>
                </a:ext>
              </a:extLst>
            </p:cNvPr>
            <p:cNvSpPr/>
            <p:nvPr/>
          </p:nvSpPr>
          <p:spPr>
            <a:xfrm>
              <a:off x="11022035" y="3965649"/>
              <a:ext cx="513293" cy="306757"/>
            </a:xfrm>
            <a:custGeom>
              <a:avLst/>
              <a:gdLst>
                <a:gd name="connsiteX0" fmla="*/ 45291 w 513293"/>
                <a:gd name="connsiteY0" fmla="*/ 41831 h 306757"/>
                <a:gd name="connsiteX1" fmla="*/ 468002 w 513293"/>
                <a:gd name="connsiteY1" fmla="*/ 41831 h 306757"/>
                <a:gd name="connsiteX2" fmla="*/ 468002 w 513293"/>
                <a:gd name="connsiteY2" fmla="*/ 264927 h 306757"/>
                <a:gd name="connsiteX3" fmla="*/ 45291 w 513293"/>
                <a:gd name="connsiteY3" fmla="*/ 264927 h 306757"/>
                <a:gd name="connsiteX4" fmla="*/ 45291 w 513293"/>
                <a:gd name="connsiteY4" fmla="*/ 41831 h 306757"/>
                <a:gd name="connsiteX5" fmla="*/ 0 w 513293"/>
                <a:gd name="connsiteY5" fmla="*/ 306758 h 306757"/>
                <a:gd name="connsiteX6" fmla="*/ 513293 w 513293"/>
                <a:gd name="connsiteY6" fmla="*/ 306758 h 306757"/>
                <a:gd name="connsiteX7" fmla="*/ 513293 w 513293"/>
                <a:gd name="connsiteY7" fmla="*/ 0 h 306757"/>
                <a:gd name="connsiteX8" fmla="*/ 0 w 513293"/>
                <a:gd name="connsiteY8" fmla="*/ 0 h 306757"/>
                <a:gd name="connsiteX9" fmla="*/ 0 w 513293"/>
                <a:gd name="connsiteY9" fmla="*/ 306758 h 30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93" h="306757">
                  <a:moveTo>
                    <a:pt x="45291" y="41831"/>
                  </a:moveTo>
                  <a:lnTo>
                    <a:pt x="468002" y="41831"/>
                  </a:lnTo>
                  <a:lnTo>
                    <a:pt x="468002" y="264927"/>
                  </a:lnTo>
                  <a:lnTo>
                    <a:pt x="45291" y="264927"/>
                  </a:lnTo>
                  <a:lnTo>
                    <a:pt x="45291" y="41831"/>
                  </a:lnTo>
                  <a:close/>
                  <a:moveTo>
                    <a:pt x="0" y="306758"/>
                  </a:moveTo>
                  <a:lnTo>
                    <a:pt x="513293" y="306758"/>
                  </a:lnTo>
                  <a:lnTo>
                    <a:pt x="513293" y="0"/>
                  </a:lnTo>
                  <a:lnTo>
                    <a:pt x="0" y="0"/>
                  </a:lnTo>
                  <a:lnTo>
                    <a:pt x="0" y="306758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wrap="none" lIns="0" r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1997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43AE53-6F37-D429-D87C-EA67BF648FD0}"/>
                </a:ext>
              </a:extLst>
            </p:cNvPr>
            <p:cNvSpPr/>
            <p:nvPr/>
          </p:nvSpPr>
          <p:spPr>
            <a:xfrm>
              <a:off x="1139945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712F99-9862-04B4-1948-E0F5127122DD}"/>
                </a:ext>
              </a:extLst>
            </p:cNvPr>
            <p:cNvSpPr/>
            <p:nvPr/>
          </p:nvSpPr>
          <p:spPr>
            <a:xfrm>
              <a:off x="11022035" y="3840613"/>
              <a:ext cx="513293" cy="97604"/>
            </a:xfrm>
            <a:custGeom>
              <a:avLst/>
              <a:gdLst>
                <a:gd name="connsiteX0" fmla="*/ 452906 w 513293"/>
                <a:gd name="connsiteY0" fmla="*/ 0 h 97604"/>
                <a:gd name="connsiteX1" fmla="*/ 452906 w 513293"/>
                <a:gd name="connsiteY1" fmla="*/ 20915 h 97604"/>
                <a:gd name="connsiteX2" fmla="*/ 400067 w 513293"/>
                <a:gd name="connsiteY2" fmla="*/ 69718 h 97604"/>
                <a:gd name="connsiteX3" fmla="*/ 347228 w 513293"/>
                <a:gd name="connsiteY3" fmla="*/ 20915 h 97604"/>
                <a:gd name="connsiteX4" fmla="*/ 347228 w 513293"/>
                <a:gd name="connsiteY4" fmla="*/ 0 h 97604"/>
                <a:gd name="connsiteX5" fmla="*/ 166065 w 513293"/>
                <a:gd name="connsiteY5" fmla="*/ 0 h 97604"/>
                <a:gd name="connsiteX6" fmla="*/ 166065 w 513293"/>
                <a:gd name="connsiteY6" fmla="*/ 20915 h 97604"/>
                <a:gd name="connsiteX7" fmla="*/ 113226 w 513293"/>
                <a:gd name="connsiteY7" fmla="*/ 69718 h 97604"/>
                <a:gd name="connsiteX8" fmla="*/ 60387 w 513293"/>
                <a:gd name="connsiteY8" fmla="*/ 20915 h 97604"/>
                <a:gd name="connsiteX9" fmla="*/ 60387 w 513293"/>
                <a:gd name="connsiteY9" fmla="*/ 0 h 97604"/>
                <a:gd name="connsiteX10" fmla="*/ 0 w 513293"/>
                <a:gd name="connsiteY10" fmla="*/ 0 h 97604"/>
                <a:gd name="connsiteX11" fmla="*/ 0 w 513293"/>
                <a:gd name="connsiteY11" fmla="*/ 97605 h 97604"/>
                <a:gd name="connsiteX12" fmla="*/ 513293 w 513293"/>
                <a:gd name="connsiteY12" fmla="*/ 97605 h 97604"/>
                <a:gd name="connsiteX13" fmla="*/ 513293 w 513293"/>
                <a:gd name="connsiteY13" fmla="*/ 0 h 97604"/>
                <a:gd name="connsiteX14" fmla="*/ 452906 w 513293"/>
                <a:gd name="connsiteY14" fmla="*/ 0 h 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3293" h="97604">
                  <a:moveTo>
                    <a:pt x="452906" y="0"/>
                  </a:moveTo>
                  <a:lnTo>
                    <a:pt x="452906" y="20915"/>
                  </a:lnTo>
                  <a:cubicBezTo>
                    <a:pt x="452906" y="48105"/>
                    <a:pt x="429506" y="69718"/>
                    <a:pt x="400067" y="69718"/>
                  </a:cubicBezTo>
                  <a:cubicBezTo>
                    <a:pt x="370628" y="69718"/>
                    <a:pt x="347228" y="48105"/>
                    <a:pt x="347228" y="20915"/>
                  </a:cubicBezTo>
                  <a:lnTo>
                    <a:pt x="347228" y="0"/>
                  </a:lnTo>
                  <a:lnTo>
                    <a:pt x="166065" y="0"/>
                  </a:lnTo>
                  <a:lnTo>
                    <a:pt x="166065" y="20915"/>
                  </a:lnTo>
                  <a:cubicBezTo>
                    <a:pt x="166065" y="48105"/>
                    <a:pt x="142665" y="69718"/>
                    <a:pt x="113226" y="69718"/>
                  </a:cubicBezTo>
                  <a:cubicBezTo>
                    <a:pt x="83788" y="69718"/>
                    <a:pt x="60387" y="48105"/>
                    <a:pt x="60387" y="20915"/>
                  </a:cubicBezTo>
                  <a:lnTo>
                    <a:pt x="60387" y="0"/>
                  </a:lnTo>
                  <a:lnTo>
                    <a:pt x="0" y="0"/>
                  </a:lnTo>
                  <a:lnTo>
                    <a:pt x="0" y="97605"/>
                  </a:lnTo>
                  <a:lnTo>
                    <a:pt x="513293" y="97605"/>
                  </a:lnTo>
                  <a:lnTo>
                    <a:pt x="513293" y="0"/>
                  </a:lnTo>
                  <a:lnTo>
                    <a:pt x="452906" y="0"/>
                  </a:lnTo>
                  <a:close/>
                </a:path>
              </a:pathLst>
            </a:custGeom>
            <a:solidFill>
              <a:srgbClr val="001D33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62DBB14-6FB0-97AA-639B-5E11333EC51E}"/>
              </a:ext>
            </a:extLst>
          </p:cNvPr>
          <p:cNvSpPr txBox="1">
            <a:spLocks/>
          </p:cNvSpPr>
          <p:nvPr/>
        </p:nvSpPr>
        <p:spPr>
          <a:xfrm>
            <a:off x="6329765" y="2165279"/>
            <a:ext cx="4719235" cy="11629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Machine Learning</a:t>
            </a:r>
          </a:p>
          <a:p>
            <a:pPr lvl="1"/>
            <a:r>
              <a:rPr lang="pt-BR" sz="1600" dirty="0">
                <a:solidFill>
                  <a:schemeClr val="tx1"/>
                </a:solidFill>
              </a:rPr>
              <a:t>subconjunto de IA que permite que as máquinas aprendam com os dados existentes e melhorem esses dados para tomar decisões ou previsões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0" name="Group 19" descr="Calendar showing 2017">
            <a:extLst>
              <a:ext uri="{FF2B5EF4-FFF2-40B4-BE49-F238E27FC236}">
                <a16:creationId xmlns:a16="http://schemas.microsoft.com/office/drawing/2014/main" id="{3C82E607-00C0-46F0-1D96-8136C7D6979A}"/>
              </a:ext>
            </a:extLst>
          </p:cNvPr>
          <p:cNvGrpSpPr/>
          <p:nvPr/>
        </p:nvGrpSpPr>
        <p:grpSpPr>
          <a:xfrm>
            <a:off x="5582159" y="3754267"/>
            <a:ext cx="636454" cy="587827"/>
            <a:chOff x="11022035" y="3798326"/>
            <a:chExt cx="513293" cy="47408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A9616C-0BAF-089C-127C-6B2E485F99BA}"/>
                </a:ext>
              </a:extLst>
            </p:cNvPr>
            <p:cNvSpPr/>
            <p:nvPr/>
          </p:nvSpPr>
          <p:spPr>
            <a:xfrm>
              <a:off x="1111261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6DD2FB-443E-460D-BE27-0C181AB81108}"/>
                </a:ext>
              </a:extLst>
            </p:cNvPr>
            <p:cNvSpPr/>
            <p:nvPr/>
          </p:nvSpPr>
          <p:spPr>
            <a:xfrm>
              <a:off x="11022035" y="3965649"/>
              <a:ext cx="513293" cy="306757"/>
            </a:xfrm>
            <a:custGeom>
              <a:avLst/>
              <a:gdLst>
                <a:gd name="connsiteX0" fmla="*/ 45291 w 513293"/>
                <a:gd name="connsiteY0" fmla="*/ 41831 h 306757"/>
                <a:gd name="connsiteX1" fmla="*/ 468002 w 513293"/>
                <a:gd name="connsiteY1" fmla="*/ 41831 h 306757"/>
                <a:gd name="connsiteX2" fmla="*/ 468002 w 513293"/>
                <a:gd name="connsiteY2" fmla="*/ 264927 h 306757"/>
                <a:gd name="connsiteX3" fmla="*/ 45291 w 513293"/>
                <a:gd name="connsiteY3" fmla="*/ 264927 h 306757"/>
                <a:gd name="connsiteX4" fmla="*/ 45291 w 513293"/>
                <a:gd name="connsiteY4" fmla="*/ 41831 h 306757"/>
                <a:gd name="connsiteX5" fmla="*/ 0 w 513293"/>
                <a:gd name="connsiteY5" fmla="*/ 306758 h 306757"/>
                <a:gd name="connsiteX6" fmla="*/ 513293 w 513293"/>
                <a:gd name="connsiteY6" fmla="*/ 306758 h 306757"/>
                <a:gd name="connsiteX7" fmla="*/ 513293 w 513293"/>
                <a:gd name="connsiteY7" fmla="*/ 0 h 306757"/>
                <a:gd name="connsiteX8" fmla="*/ 0 w 513293"/>
                <a:gd name="connsiteY8" fmla="*/ 0 h 306757"/>
                <a:gd name="connsiteX9" fmla="*/ 0 w 513293"/>
                <a:gd name="connsiteY9" fmla="*/ 306758 h 30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93" h="306757">
                  <a:moveTo>
                    <a:pt x="45291" y="41831"/>
                  </a:moveTo>
                  <a:lnTo>
                    <a:pt x="468002" y="41831"/>
                  </a:lnTo>
                  <a:lnTo>
                    <a:pt x="468002" y="264927"/>
                  </a:lnTo>
                  <a:lnTo>
                    <a:pt x="45291" y="264927"/>
                  </a:lnTo>
                  <a:lnTo>
                    <a:pt x="45291" y="41831"/>
                  </a:lnTo>
                  <a:close/>
                  <a:moveTo>
                    <a:pt x="0" y="306758"/>
                  </a:moveTo>
                  <a:lnTo>
                    <a:pt x="513293" y="306758"/>
                  </a:lnTo>
                  <a:lnTo>
                    <a:pt x="513293" y="0"/>
                  </a:lnTo>
                  <a:lnTo>
                    <a:pt x="0" y="0"/>
                  </a:lnTo>
                  <a:lnTo>
                    <a:pt x="0" y="306758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2017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FE8B15-B12E-37B5-01FD-0AF1EB93707D}"/>
                </a:ext>
              </a:extLst>
            </p:cNvPr>
            <p:cNvSpPr/>
            <p:nvPr/>
          </p:nvSpPr>
          <p:spPr>
            <a:xfrm>
              <a:off x="1139945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D808D8-264C-AA92-F2E1-8C603CE3F6B5}"/>
                </a:ext>
              </a:extLst>
            </p:cNvPr>
            <p:cNvSpPr/>
            <p:nvPr/>
          </p:nvSpPr>
          <p:spPr>
            <a:xfrm>
              <a:off x="11022035" y="3840157"/>
              <a:ext cx="513293" cy="97604"/>
            </a:xfrm>
            <a:custGeom>
              <a:avLst/>
              <a:gdLst>
                <a:gd name="connsiteX0" fmla="*/ 452906 w 513293"/>
                <a:gd name="connsiteY0" fmla="*/ 0 h 97604"/>
                <a:gd name="connsiteX1" fmla="*/ 452906 w 513293"/>
                <a:gd name="connsiteY1" fmla="*/ 20915 h 97604"/>
                <a:gd name="connsiteX2" fmla="*/ 400067 w 513293"/>
                <a:gd name="connsiteY2" fmla="*/ 69718 h 97604"/>
                <a:gd name="connsiteX3" fmla="*/ 347228 w 513293"/>
                <a:gd name="connsiteY3" fmla="*/ 20915 h 97604"/>
                <a:gd name="connsiteX4" fmla="*/ 347228 w 513293"/>
                <a:gd name="connsiteY4" fmla="*/ 0 h 97604"/>
                <a:gd name="connsiteX5" fmla="*/ 166065 w 513293"/>
                <a:gd name="connsiteY5" fmla="*/ 0 h 97604"/>
                <a:gd name="connsiteX6" fmla="*/ 166065 w 513293"/>
                <a:gd name="connsiteY6" fmla="*/ 20915 h 97604"/>
                <a:gd name="connsiteX7" fmla="*/ 113226 w 513293"/>
                <a:gd name="connsiteY7" fmla="*/ 69718 h 97604"/>
                <a:gd name="connsiteX8" fmla="*/ 60387 w 513293"/>
                <a:gd name="connsiteY8" fmla="*/ 20915 h 97604"/>
                <a:gd name="connsiteX9" fmla="*/ 60387 w 513293"/>
                <a:gd name="connsiteY9" fmla="*/ 0 h 97604"/>
                <a:gd name="connsiteX10" fmla="*/ 0 w 513293"/>
                <a:gd name="connsiteY10" fmla="*/ 0 h 97604"/>
                <a:gd name="connsiteX11" fmla="*/ 0 w 513293"/>
                <a:gd name="connsiteY11" fmla="*/ 97605 h 97604"/>
                <a:gd name="connsiteX12" fmla="*/ 513293 w 513293"/>
                <a:gd name="connsiteY12" fmla="*/ 97605 h 97604"/>
                <a:gd name="connsiteX13" fmla="*/ 513293 w 513293"/>
                <a:gd name="connsiteY13" fmla="*/ 0 h 97604"/>
                <a:gd name="connsiteX14" fmla="*/ 452906 w 513293"/>
                <a:gd name="connsiteY14" fmla="*/ 0 h 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3293" h="97604">
                  <a:moveTo>
                    <a:pt x="452906" y="0"/>
                  </a:moveTo>
                  <a:lnTo>
                    <a:pt x="452906" y="20915"/>
                  </a:lnTo>
                  <a:cubicBezTo>
                    <a:pt x="452906" y="48105"/>
                    <a:pt x="429506" y="69718"/>
                    <a:pt x="400067" y="69718"/>
                  </a:cubicBezTo>
                  <a:cubicBezTo>
                    <a:pt x="370628" y="69718"/>
                    <a:pt x="347228" y="48105"/>
                    <a:pt x="347228" y="20915"/>
                  </a:cubicBezTo>
                  <a:lnTo>
                    <a:pt x="347228" y="0"/>
                  </a:lnTo>
                  <a:lnTo>
                    <a:pt x="166065" y="0"/>
                  </a:lnTo>
                  <a:lnTo>
                    <a:pt x="166065" y="20915"/>
                  </a:lnTo>
                  <a:cubicBezTo>
                    <a:pt x="166065" y="48105"/>
                    <a:pt x="142665" y="69718"/>
                    <a:pt x="113226" y="69718"/>
                  </a:cubicBezTo>
                  <a:cubicBezTo>
                    <a:pt x="83788" y="69718"/>
                    <a:pt x="60387" y="48105"/>
                    <a:pt x="60387" y="20915"/>
                  </a:cubicBezTo>
                  <a:lnTo>
                    <a:pt x="60387" y="0"/>
                  </a:lnTo>
                  <a:lnTo>
                    <a:pt x="0" y="0"/>
                  </a:lnTo>
                  <a:lnTo>
                    <a:pt x="0" y="97605"/>
                  </a:lnTo>
                  <a:lnTo>
                    <a:pt x="513293" y="97605"/>
                  </a:lnTo>
                  <a:lnTo>
                    <a:pt x="513293" y="0"/>
                  </a:lnTo>
                  <a:lnTo>
                    <a:pt x="452906" y="0"/>
                  </a:lnTo>
                  <a:close/>
                </a:path>
              </a:pathLst>
            </a:custGeom>
            <a:solidFill>
              <a:srgbClr val="001D33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BEFCF9D-A23B-039A-D23C-B67E70C0D13C}"/>
              </a:ext>
            </a:extLst>
          </p:cNvPr>
          <p:cNvSpPr txBox="1">
            <a:spLocks/>
          </p:cNvSpPr>
          <p:nvPr/>
        </p:nvSpPr>
        <p:spPr>
          <a:xfrm>
            <a:off x="6329765" y="3652408"/>
            <a:ext cx="4719235" cy="12505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Deep Learning</a:t>
            </a:r>
          </a:p>
          <a:p>
            <a:pPr lvl="1"/>
            <a:r>
              <a:rPr lang="pt-BR" sz="1600" dirty="0">
                <a:solidFill>
                  <a:schemeClr val="tx1"/>
                </a:solidFill>
              </a:rPr>
              <a:t>uma técnica de aprendizado de máquina na qual camadas de redes neurais são usadas para processar dados e tomar decisões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0E0E53-2449-0B0B-43A0-4008441D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1775" y="1915659"/>
            <a:ext cx="4568084" cy="0"/>
          </a:xfrm>
          <a:prstGeom prst="line">
            <a:avLst/>
          </a:prstGeom>
          <a:ln w="31750">
            <a:solidFill>
              <a:srgbClr val="66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59CED9-A2AD-E31E-52C7-35A088F94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1775" y="3490328"/>
            <a:ext cx="4568084" cy="0"/>
          </a:xfrm>
          <a:prstGeom prst="line">
            <a:avLst/>
          </a:prstGeom>
          <a:ln w="31750">
            <a:solidFill>
              <a:srgbClr val="66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960BBD-DDA7-14AB-A1E5-1AD1095AE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01775" y="5038742"/>
            <a:ext cx="4568084" cy="0"/>
          </a:xfrm>
          <a:prstGeom prst="line">
            <a:avLst/>
          </a:prstGeom>
          <a:ln w="31750">
            <a:solidFill>
              <a:srgbClr val="66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 descr="Calendar showing 2017">
            <a:extLst>
              <a:ext uri="{FF2B5EF4-FFF2-40B4-BE49-F238E27FC236}">
                <a16:creationId xmlns:a16="http://schemas.microsoft.com/office/drawing/2014/main" id="{F6387EA5-D48D-7D86-D04D-7EACF518BC98}"/>
              </a:ext>
            </a:extLst>
          </p:cNvPr>
          <p:cNvGrpSpPr/>
          <p:nvPr/>
        </p:nvGrpSpPr>
        <p:grpSpPr>
          <a:xfrm>
            <a:off x="5582159" y="5299443"/>
            <a:ext cx="636454" cy="587827"/>
            <a:chOff x="11022035" y="3798326"/>
            <a:chExt cx="513293" cy="47408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F475A12-787B-7EC7-01AB-14094CE78C7C}"/>
                </a:ext>
              </a:extLst>
            </p:cNvPr>
            <p:cNvSpPr/>
            <p:nvPr/>
          </p:nvSpPr>
          <p:spPr>
            <a:xfrm>
              <a:off x="1111261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A43A649-1724-A63D-121E-73FCB4789DDF}"/>
                </a:ext>
              </a:extLst>
            </p:cNvPr>
            <p:cNvSpPr/>
            <p:nvPr/>
          </p:nvSpPr>
          <p:spPr>
            <a:xfrm>
              <a:off x="11022035" y="3965649"/>
              <a:ext cx="513293" cy="306757"/>
            </a:xfrm>
            <a:custGeom>
              <a:avLst/>
              <a:gdLst>
                <a:gd name="connsiteX0" fmla="*/ 45291 w 513293"/>
                <a:gd name="connsiteY0" fmla="*/ 41831 h 306757"/>
                <a:gd name="connsiteX1" fmla="*/ 468002 w 513293"/>
                <a:gd name="connsiteY1" fmla="*/ 41831 h 306757"/>
                <a:gd name="connsiteX2" fmla="*/ 468002 w 513293"/>
                <a:gd name="connsiteY2" fmla="*/ 264927 h 306757"/>
                <a:gd name="connsiteX3" fmla="*/ 45291 w 513293"/>
                <a:gd name="connsiteY3" fmla="*/ 264927 h 306757"/>
                <a:gd name="connsiteX4" fmla="*/ 45291 w 513293"/>
                <a:gd name="connsiteY4" fmla="*/ 41831 h 306757"/>
                <a:gd name="connsiteX5" fmla="*/ 0 w 513293"/>
                <a:gd name="connsiteY5" fmla="*/ 306758 h 306757"/>
                <a:gd name="connsiteX6" fmla="*/ 513293 w 513293"/>
                <a:gd name="connsiteY6" fmla="*/ 306758 h 306757"/>
                <a:gd name="connsiteX7" fmla="*/ 513293 w 513293"/>
                <a:gd name="connsiteY7" fmla="*/ 0 h 306757"/>
                <a:gd name="connsiteX8" fmla="*/ 0 w 513293"/>
                <a:gd name="connsiteY8" fmla="*/ 0 h 306757"/>
                <a:gd name="connsiteX9" fmla="*/ 0 w 513293"/>
                <a:gd name="connsiteY9" fmla="*/ 306758 h 30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293" h="306757">
                  <a:moveTo>
                    <a:pt x="45291" y="41831"/>
                  </a:moveTo>
                  <a:lnTo>
                    <a:pt x="468002" y="41831"/>
                  </a:lnTo>
                  <a:lnTo>
                    <a:pt x="468002" y="264927"/>
                  </a:lnTo>
                  <a:lnTo>
                    <a:pt x="45291" y="264927"/>
                  </a:lnTo>
                  <a:lnTo>
                    <a:pt x="45291" y="41831"/>
                  </a:lnTo>
                  <a:close/>
                  <a:moveTo>
                    <a:pt x="0" y="306758"/>
                  </a:moveTo>
                  <a:lnTo>
                    <a:pt x="513293" y="306758"/>
                  </a:lnTo>
                  <a:lnTo>
                    <a:pt x="513293" y="0"/>
                  </a:lnTo>
                  <a:lnTo>
                    <a:pt x="0" y="0"/>
                  </a:lnTo>
                  <a:lnTo>
                    <a:pt x="0" y="306758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2021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493C74-D1CB-334F-92DA-07FFEEED3997}"/>
                </a:ext>
              </a:extLst>
            </p:cNvPr>
            <p:cNvSpPr/>
            <p:nvPr/>
          </p:nvSpPr>
          <p:spPr>
            <a:xfrm>
              <a:off x="11399457" y="3798326"/>
              <a:ext cx="45290" cy="83661"/>
            </a:xfrm>
            <a:custGeom>
              <a:avLst/>
              <a:gdLst>
                <a:gd name="connsiteX0" fmla="*/ 22645 w 45290"/>
                <a:gd name="connsiteY0" fmla="*/ 83661 h 83661"/>
                <a:gd name="connsiteX1" fmla="*/ 45291 w 45290"/>
                <a:gd name="connsiteY1" fmla="*/ 62746 h 83661"/>
                <a:gd name="connsiteX2" fmla="*/ 45291 w 45290"/>
                <a:gd name="connsiteY2" fmla="*/ 20915 h 83661"/>
                <a:gd name="connsiteX3" fmla="*/ 22645 w 45290"/>
                <a:gd name="connsiteY3" fmla="*/ 0 h 83661"/>
                <a:gd name="connsiteX4" fmla="*/ 0 w 45290"/>
                <a:gd name="connsiteY4" fmla="*/ 20915 h 83661"/>
                <a:gd name="connsiteX5" fmla="*/ 0 w 45290"/>
                <a:gd name="connsiteY5" fmla="*/ 62746 h 83661"/>
                <a:gd name="connsiteX6" fmla="*/ 22645 w 45290"/>
                <a:gd name="connsiteY6" fmla="*/ 83661 h 8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90" h="83661">
                  <a:moveTo>
                    <a:pt x="22645" y="83661"/>
                  </a:moveTo>
                  <a:cubicBezTo>
                    <a:pt x="35478" y="83661"/>
                    <a:pt x="45291" y="74598"/>
                    <a:pt x="45291" y="62746"/>
                  </a:cubicBezTo>
                  <a:lnTo>
                    <a:pt x="45291" y="20915"/>
                  </a:lnTo>
                  <a:cubicBezTo>
                    <a:pt x="45291" y="9063"/>
                    <a:pt x="35478" y="0"/>
                    <a:pt x="22645" y="0"/>
                  </a:cubicBezTo>
                  <a:cubicBezTo>
                    <a:pt x="9813" y="0"/>
                    <a:pt x="0" y="9063"/>
                    <a:pt x="0" y="20915"/>
                  </a:cubicBezTo>
                  <a:lnTo>
                    <a:pt x="0" y="62746"/>
                  </a:lnTo>
                  <a:cubicBezTo>
                    <a:pt x="0" y="74598"/>
                    <a:pt x="9813" y="83661"/>
                    <a:pt x="22645" y="83661"/>
                  </a:cubicBez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67E844-106C-B2FE-39AA-B1D6954C26F4}"/>
                </a:ext>
              </a:extLst>
            </p:cNvPr>
            <p:cNvSpPr/>
            <p:nvPr/>
          </p:nvSpPr>
          <p:spPr>
            <a:xfrm>
              <a:off x="11022035" y="3840157"/>
              <a:ext cx="513293" cy="97604"/>
            </a:xfrm>
            <a:custGeom>
              <a:avLst/>
              <a:gdLst>
                <a:gd name="connsiteX0" fmla="*/ 452906 w 513293"/>
                <a:gd name="connsiteY0" fmla="*/ 0 h 97604"/>
                <a:gd name="connsiteX1" fmla="*/ 452906 w 513293"/>
                <a:gd name="connsiteY1" fmla="*/ 20915 h 97604"/>
                <a:gd name="connsiteX2" fmla="*/ 400067 w 513293"/>
                <a:gd name="connsiteY2" fmla="*/ 69718 h 97604"/>
                <a:gd name="connsiteX3" fmla="*/ 347228 w 513293"/>
                <a:gd name="connsiteY3" fmla="*/ 20915 h 97604"/>
                <a:gd name="connsiteX4" fmla="*/ 347228 w 513293"/>
                <a:gd name="connsiteY4" fmla="*/ 0 h 97604"/>
                <a:gd name="connsiteX5" fmla="*/ 166065 w 513293"/>
                <a:gd name="connsiteY5" fmla="*/ 0 h 97604"/>
                <a:gd name="connsiteX6" fmla="*/ 166065 w 513293"/>
                <a:gd name="connsiteY6" fmla="*/ 20915 h 97604"/>
                <a:gd name="connsiteX7" fmla="*/ 113226 w 513293"/>
                <a:gd name="connsiteY7" fmla="*/ 69718 h 97604"/>
                <a:gd name="connsiteX8" fmla="*/ 60387 w 513293"/>
                <a:gd name="connsiteY8" fmla="*/ 20915 h 97604"/>
                <a:gd name="connsiteX9" fmla="*/ 60387 w 513293"/>
                <a:gd name="connsiteY9" fmla="*/ 0 h 97604"/>
                <a:gd name="connsiteX10" fmla="*/ 0 w 513293"/>
                <a:gd name="connsiteY10" fmla="*/ 0 h 97604"/>
                <a:gd name="connsiteX11" fmla="*/ 0 w 513293"/>
                <a:gd name="connsiteY11" fmla="*/ 97605 h 97604"/>
                <a:gd name="connsiteX12" fmla="*/ 513293 w 513293"/>
                <a:gd name="connsiteY12" fmla="*/ 97605 h 97604"/>
                <a:gd name="connsiteX13" fmla="*/ 513293 w 513293"/>
                <a:gd name="connsiteY13" fmla="*/ 0 h 97604"/>
                <a:gd name="connsiteX14" fmla="*/ 452906 w 513293"/>
                <a:gd name="connsiteY14" fmla="*/ 0 h 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13293" h="97604">
                  <a:moveTo>
                    <a:pt x="452906" y="0"/>
                  </a:moveTo>
                  <a:lnTo>
                    <a:pt x="452906" y="20915"/>
                  </a:lnTo>
                  <a:cubicBezTo>
                    <a:pt x="452906" y="48105"/>
                    <a:pt x="429506" y="69718"/>
                    <a:pt x="400067" y="69718"/>
                  </a:cubicBezTo>
                  <a:cubicBezTo>
                    <a:pt x="370628" y="69718"/>
                    <a:pt x="347228" y="48105"/>
                    <a:pt x="347228" y="20915"/>
                  </a:cubicBezTo>
                  <a:lnTo>
                    <a:pt x="347228" y="0"/>
                  </a:lnTo>
                  <a:lnTo>
                    <a:pt x="166065" y="0"/>
                  </a:lnTo>
                  <a:lnTo>
                    <a:pt x="166065" y="20915"/>
                  </a:lnTo>
                  <a:cubicBezTo>
                    <a:pt x="166065" y="48105"/>
                    <a:pt x="142665" y="69718"/>
                    <a:pt x="113226" y="69718"/>
                  </a:cubicBezTo>
                  <a:cubicBezTo>
                    <a:pt x="83788" y="69718"/>
                    <a:pt x="60387" y="48105"/>
                    <a:pt x="60387" y="20915"/>
                  </a:cubicBezTo>
                  <a:lnTo>
                    <a:pt x="60387" y="0"/>
                  </a:lnTo>
                  <a:lnTo>
                    <a:pt x="0" y="0"/>
                  </a:lnTo>
                  <a:lnTo>
                    <a:pt x="0" y="97605"/>
                  </a:lnTo>
                  <a:lnTo>
                    <a:pt x="513293" y="97605"/>
                  </a:lnTo>
                  <a:lnTo>
                    <a:pt x="513293" y="0"/>
                  </a:lnTo>
                  <a:lnTo>
                    <a:pt x="452906" y="0"/>
                  </a:lnTo>
                  <a:close/>
                </a:path>
              </a:pathLst>
            </a:custGeom>
            <a:solidFill>
              <a:srgbClr val="001D33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C528B9A-796F-BAAB-7E16-F2BAB1066D5A}"/>
              </a:ext>
            </a:extLst>
          </p:cNvPr>
          <p:cNvSpPr txBox="1">
            <a:spLocks/>
          </p:cNvSpPr>
          <p:nvPr/>
        </p:nvSpPr>
        <p:spPr>
          <a:xfrm>
            <a:off x="6329765" y="5224748"/>
            <a:ext cx="4719235" cy="965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 AI</a:t>
            </a:r>
          </a:p>
          <a:p>
            <a:pPr lvl="1"/>
            <a:r>
              <a:rPr lang="pt-BR" sz="1600" dirty="0"/>
              <a:t>Crie novos conteúdos escritos, visuais e auditivos com prompts ou dados existentes.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F62CA6-1E5C-7846-5594-D81E20C7C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59788" y="5424442"/>
            <a:ext cx="2310985" cy="587755"/>
          </a:xfrm>
          <a:prstGeom prst="roundRect">
            <a:avLst>
              <a:gd name="adj" fmla="val 1590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57">
            <a:extLst>
              <a:ext uri="{FF2B5EF4-FFF2-40B4-BE49-F238E27FC236}">
                <a16:creationId xmlns:a16="http://schemas.microsoft.com/office/drawing/2014/main" id="{48A1748B-332B-1CBB-6C13-367F1DEBAEF0}"/>
              </a:ext>
            </a:extLst>
          </p:cNvPr>
          <p:cNvSpPr txBox="1"/>
          <p:nvPr/>
        </p:nvSpPr>
        <p:spPr>
          <a:xfrm>
            <a:off x="2947824" y="5564430"/>
            <a:ext cx="17971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bg1"/>
                </a:solidFill>
              </a:rPr>
              <a:t>Generative AI</a:t>
            </a:r>
            <a:endParaRPr lang="en-A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EF81BA9-212F-4461-02BA-7C282015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</a:t>
            </a:r>
            <a:r>
              <a:rPr lang="en-ZA" b="1" dirty="0" err="1"/>
              <a:t>Dicas</a:t>
            </a:r>
            <a:endParaRPr lang="en-US" b="1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08F5675-62E8-0E31-7138-1BE4B69C9F8F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Atenção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A9D29-79C6-8236-3A36-46AF08A9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985761"/>
            <a:ext cx="10621857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7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40B1A3C-6C1D-739F-43A4-A3D7E1517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– </a:t>
            </a:r>
            <a:r>
              <a:rPr lang="en-ZA" b="1" dirty="0" err="1"/>
              <a:t>Comandos</a:t>
            </a:r>
            <a:endParaRPr lang="en-US" b="1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EF49B1E-468D-3A4F-865C-6E776FF0E16A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Comandos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6E60C9-B22A-B435-B32A-4B8349E10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869930"/>
              </p:ext>
            </p:extLst>
          </p:nvPr>
        </p:nvGraphicFramePr>
        <p:xfrm>
          <a:off x="457011" y="1517233"/>
          <a:ext cx="11201587" cy="1986903"/>
        </p:xfrm>
        <a:graphic>
          <a:graphicData uri="http://schemas.openxmlformats.org/drawingml/2006/table">
            <a:tbl>
              <a:tblPr/>
              <a:tblGrid>
                <a:gridCol w="1447989">
                  <a:extLst>
                    <a:ext uri="{9D8B030D-6E8A-4147-A177-3AD203B41FA5}">
                      <a16:colId xmlns:a16="http://schemas.microsoft.com/office/drawing/2014/main" val="33037519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400093942"/>
                    </a:ext>
                  </a:extLst>
                </a:gridCol>
                <a:gridCol w="5562598">
                  <a:extLst>
                    <a:ext uri="{9D8B030D-6E8A-4147-A177-3AD203B41FA5}">
                      <a16:colId xmlns:a16="http://schemas.microsoft.com/office/drawing/2014/main" val="3222996817"/>
                    </a:ext>
                  </a:extLst>
                </a:gridCol>
              </a:tblGrid>
              <a:tr h="69069"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Comando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Descrição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Uso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02158"/>
                  </a:ext>
                </a:extLst>
              </a:tr>
              <a:tr h="658681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@terminal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</a:rPr>
                        <a:t>Obter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explicações</a:t>
                      </a:r>
                      <a:r>
                        <a:rPr lang="en-US" sz="1400" dirty="0">
                          <a:effectLst/>
                        </a:rPr>
                        <a:t> de </a:t>
                      </a:r>
                      <a:r>
                        <a:rPr lang="en-US" sz="1400" dirty="0" err="1">
                          <a:effectLst/>
                        </a:rPr>
                        <a:t>código</a:t>
                      </a:r>
                      <a:endParaRPr lang="en-US" sz="1400" dirty="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Abra o arquivo com o código ou realce o código que você deseja explicar e digite: /explain O que o método BuscarClientes faz?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2187"/>
                  </a:ext>
                </a:extLst>
              </a:tr>
              <a:tr h="555572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@vscode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>
                          <a:effectLst/>
                        </a:rPr>
                        <a:t>Receber uma correção proposta para os problemas no código selecionado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Realce o código e o tipo problemáticos: /fix proponha uma correção para a rota do método BuscarClientePorId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467288"/>
                  </a:ext>
                </a:extLst>
              </a:tr>
              <a:tr h="53233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@workspace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Gerar testes de unidade para o código selecionado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Abra o arquivo com o código ou realce o código para o qual deseja testar e digite: /tests Crie testes de unidade utilizando Xunit e Moq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1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61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0131B41-8EF8-1AEA-314E-81D4FA18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Github</a:t>
            </a:r>
            <a:r>
              <a:rPr lang="en-ZA" dirty="0"/>
              <a:t> Copilot – </a:t>
            </a:r>
            <a:r>
              <a:rPr lang="en-ZA" dirty="0" err="1"/>
              <a:t>Comandos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58FC4-947C-ED1A-905D-53F6809C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68861"/>
              </p:ext>
            </p:extLst>
          </p:nvPr>
        </p:nvGraphicFramePr>
        <p:xfrm>
          <a:off x="457011" y="1517233"/>
          <a:ext cx="11201587" cy="4554452"/>
        </p:xfrm>
        <a:graphic>
          <a:graphicData uri="http://schemas.openxmlformats.org/drawingml/2006/table">
            <a:tbl>
              <a:tblPr/>
              <a:tblGrid>
                <a:gridCol w="1447989">
                  <a:extLst>
                    <a:ext uri="{9D8B030D-6E8A-4147-A177-3AD203B41FA5}">
                      <a16:colId xmlns:a16="http://schemas.microsoft.com/office/drawing/2014/main" val="33037519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400093942"/>
                    </a:ext>
                  </a:extLst>
                </a:gridCol>
                <a:gridCol w="5562598">
                  <a:extLst>
                    <a:ext uri="{9D8B030D-6E8A-4147-A177-3AD203B41FA5}">
                      <a16:colId xmlns:a16="http://schemas.microsoft.com/office/drawing/2014/main" val="3222996817"/>
                    </a:ext>
                  </a:extLst>
                </a:gridCol>
              </a:tblGrid>
              <a:tr h="69069"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Comando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Descrição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Uso</a:t>
                      </a:r>
                      <a:endParaRPr lang="en-US" sz="1400">
                        <a:effectLst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02158"/>
                  </a:ext>
                </a:extLst>
              </a:tr>
              <a:tr h="658681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/explain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Obter explicações de código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>
                          <a:effectLst/>
                        </a:rPr>
                        <a:t>Abra o arquivo com o código ou realce o código que você deseja explicar e digite:/explain what is the fetchPrediction method?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2187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/fix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>
                          <a:effectLst/>
                        </a:rPr>
                        <a:t>Receber uma correção proposta para os problemas no código selecionado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>
                          <a:effectLst/>
                        </a:rPr>
                        <a:t>Realce o código e o tipo problemáticos:/fix propose a fix for the problems in fetchAirports route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467288"/>
                  </a:ext>
                </a:extLst>
              </a:tr>
              <a:tr h="532336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/tests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Gerar testes de unidade para o código selecionado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Abra o arquivo com o código ou realce o código para o qual deseja testar e digite: /tests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1792"/>
                  </a:ext>
                </a:extLst>
              </a:tr>
              <a:tr h="23752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/help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Obtenha ajuda para usar o Copilot Chat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Tipo:/help what can you do?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62512"/>
                  </a:ext>
                </a:extLst>
              </a:tr>
              <a:tr h="153299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/clear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Limpar conversa atual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Tipo:/clear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66857"/>
                  </a:ext>
                </a:extLst>
              </a:tr>
              <a:tr h="658681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/doc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>
                          <a:effectLst/>
                        </a:rPr>
                        <a:t>Adicionar um comentário de documentação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Destaque o código e digite:/doc</a:t>
                      </a:r>
                    </a:p>
                    <a:p>
                      <a:pPr fontAlgn="t"/>
                      <a:r>
                        <a:rPr lang="pt-BR" sz="1400" dirty="0">
                          <a:effectLst/>
                        </a:rPr>
                        <a:t>Você também pode pressionar CMD+I em seu editor e digitar inline /doc/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26474"/>
                  </a:ext>
                </a:extLst>
              </a:tr>
              <a:tr h="279645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/generate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Gerar código para responder à sua pergunta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Tipo:/generate code that validates a phone number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79445"/>
                  </a:ext>
                </a:extLst>
              </a:tr>
              <a:tr h="363875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/optimize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Analisar e melhorar o tempo de execução do código selecionado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Destaque o código e digite:/optimize fetchPrediction method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61194"/>
                  </a:ext>
                </a:extLst>
              </a:tr>
              <a:tr h="279645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/new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 de scaffolding para um novo espaço de trabalho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Tipo:/new create a new </a:t>
                      </a:r>
                      <a:r>
                        <a:rPr lang="en-US" sz="1400" dirty="0" err="1">
                          <a:effectLst/>
                        </a:rPr>
                        <a:t>webapi</a:t>
                      </a:r>
                      <a:r>
                        <a:rPr lang="en-US" sz="1400" dirty="0">
                          <a:effectLst/>
                        </a:rPr>
                        <a:t> app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239918"/>
                  </a:ext>
                </a:extLst>
              </a:tr>
              <a:tr h="237529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/simplify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Simplifique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selecionado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effectLst/>
                        </a:rPr>
                        <a:t>Destaque o código e digite:/simplify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127613"/>
                  </a:ext>
                </a:extLst>
              </a:tr>
              <a:tr h="195414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/feedback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Fornecer feedback para a equipe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Tipo:/feedback</a:t>
                      </a:r>
                    </a:p>
                  </a:txBody>
                  <a:tcPr marL="20215" marR="20215" marT="13477" marB="13477">
                    <a:lnL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B9C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4995"/>
                  </a:ext>
                </a:extLst>
              </a:tr>
            </a:tbl>
          </a:graphicData>
        </a:graphic>
      </p:graphicFrame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5514F7D-666C-1E2B-3A04-D4F3709A6ACA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2899828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6C9FB4-30B5-3188-1808-B8CFF2C5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Github</a:t>
            </a:r>
            <a:r>
              <a:rPr lang="en-ZA" dirty="0"/>
              <a:t> Copilot - </a:t>
            </a:r>
            <a:r>
              <a:rPr lang="en-ZA" dirty="0" err="1"/>
              <a:t>Dicas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9C1-5578-198F-E634-AAD9FD5FAE70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Exemplo do @terminal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E759D-03F1-01FC-E4B0-15AEC926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67" y="1526908"/>
            <a:ext cx="32895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5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72BC-AAE5-FF4A-0527-FF76DB40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7A09E-8369-154D-E66A-A795868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Github</a:t>
            </a:r>
            <a:r>
              <a:rPr lang="en-ZA" dirty="0"/>
              <a:t> Copilot - </a:t>
            </a:r>
            <a:r>
              <a:rPr lang="en-ZA" dirty="0" err="1"/>
              <a:t>Dicas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3B535-D92E-717B-1A99-345A09986E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GithubX e GithubNext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535A-E4C4-4F34-2C47-5CA832A3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46" y="2362200"/>
            <a:ext cx="5776722" cy="3042984"/>
          </a:xfrm>
          <a:prstGeom prst="rect">
            <a:avLst/>
          </a:prstGeom>
        </p:spPr>
      </p:pic>
      <p:pic>
        <p:nvPicPr>
          <p:cNvPr id="12292" name="Picture 4" descr="GitHub Next · GitHub">
            <a:extLst>
              <a:ext uri="{FF2B5EF4-FFF2-40B4-BE49-F238E27FC236}">
                <a16:creationId xmlns:a16="http://schemas.microsoft.com/office/drawing/2014/main" id="{60F4C02A-4BC3-3F8E-CD3E-99176113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3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BB7E-DEAE-AB97-137F-B0AFBE82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/>
          <a:lstStyle/>
          <a:p>
            <a:r>
              <a:rPr lang="en-ZA" dirty="0" err="1"/>
              <a:t>Obrigado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60E5A-2701-370D-4075-90ED9018B536}"/>
              </a:ext>
            </a:extLst>
          </p:cNvPr>
          <p:cNvSpPr txBox="1">
            <a:spLocks/>
          </p:cNvSpPr>
          <p:nvPr/>
        </p:nvSpPr>
        <p:spPr>
          <a:xfrm>
            <a:off x="485538" y="5486400"/>
            <a:ext cx="6795052" cy="547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Felipe Augusto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22C8C-6D38-AF48-ABD2-B7A16F58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90" y="3429000"/>
            <a:ext cx="301984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5F977-E7E2-F92D-BF9C-F66170B9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83" y="457200"/>
            <a:ext cx="11191329" cy="6027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4FC363-9047-8765-C485-2E1F1CA77D57}"/>
              </a:ext>
            </a:extLst>
          </p:cNvPr>
          <p:cNvSpPr txBox="1">
            <a:spLocks/>
          </p:cNvSpPr>
          <p:nvPr/>
        </p:nvSpPr>
        <p:spPr>
          <a:xfrm>
            <a:off x="457200" y="2058820"/>
            <a:ext cx="8610600" cy="3808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https://docs.github.com/pt/copilot/using-github-copilot/getting-started-with-github-copilot?tool=azure_data_studio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https://openai.com/blog/openai-codex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https://github.blog/2022-09-07-research-quantifying-github-copilots-impact-on-developer-productivity-and-happiness/?utm_campaign=cta&amp;utm_medium=topnav&amp;utm_source=blog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https://queue.acm.org/detail.cfm?id=3454124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6"/>
              </a:rPr>
              <a:t>https://learn.microsoft.com/en-us/dotnet/api/azure.ai.openai.chatcompletionsoptions?view=azure-dotnet-preview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7"/>
              </a:rPr>
              <a:t>https://github.blog/2024-02-27-github-copilot-enterprise-is-now-generally-available/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8"/>
              </a:rPr>
              <a:t>https://platform.openai.com/docs/models/continuous-model-upgrades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hlinkClick r:id="rId9"/>
              </a:rPr>
              <a:t>https://docs.github.com/en/copilot/using-github-copilot/getting-started-with-github-copilot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06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12E5371-9EFB-636C-27CE-1850340B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Github</a:t>
            </a:r>
            <a:r>
              <a:rPr lang="en-ZA" dirty="0"/>
              <a:t> Copilot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6D0F53-EEC7-4B32-9972-B6AF24A8BE6E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Infos</a:t>
            </a:r>
            <a:r>
              <a:rPr lang="en-AU" sz="1800" dirty="0"/>
              <a:t> </a:t>
            </a:r>
            <a:r>
              <a:rPr lang="en-AU" sz="1800" dirty="0" err="1"/>
              <a:t>gerais</a:t>
            </a:r>
            <a:endParaRPr lang="en-AU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E775C-98D6-E0E2-72AF-AD2717C8CC8F}"/>
              </a:ext>
            </a:extLst>
          </p:cNvPr>
          <p:cNvSpPr txBox="1"/>
          <p:nvPr/>
        </p:nvSpPr>
        <p:spPr>
          <a:xfrm>
            <a:off x="533401" y="1981200"/>
            <a:ext cx="48005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i="1" dirty="0">
                <a:solidFill>
                  <a:srgbClr val="555555"/>
                </a:solidFill>
                <a:effectLst/>
                <a:latin typeface="OD Open Sans"/>
              </a:rPr>
              <a:t>O robô Deep Blue, operado por uma inteligência artificial, venceu em 1997 o maior jogador de xadrez do mundo. Esta imagem mostra algumas pessoas movendo a máquina pelas ruas de NY</a:t>
            </a:r>
            <a:endParaRPr lang="pt-BR" dirty="0">
              <a:solidFill>
                <a:srgbClr val="555555"/>
              </a:solidFill>
              <a:latin typeface="OD Open Sans"/>
            </a:endParaRPr>
          </a:p>
          <a:p>
            <a:endParaRPr lang="pt-B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72C849-5393-2A95-E568-9CA96200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47" y="1402513"/>
            <a:ext cx="5705952" cy="4052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DC9BA-AAF8-767A-125F-5B014BE92A7A}"/>
              </a:ext>
            </a:extLst>
          </p:cNvPr>
          <p:cNvSpPr txBox="1"/>
          <p:nvPr/>
        </p:nvSpPr>
        <p:spPr>
          <a:xfrm>
            <a:off x="3962400" y="5638800"/>
            <a:ext cx="7696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https://www.chess.com/pt/article/view/kasparov-vs-deep-blue-o-confronto-que-mudou-a-historia</a:t>
            </a:r>
          </a:p>
        </p:txBody>
      </p:sp>
    </p:spTree>
    <p:extLst>
      <p:ext uri="{BB962C8B-B14F-4D97-AF65-F5344CB8AC3E}">
        <p14:creationId xmlns:p14="http://schemas.microsoft.com/office/powerpoint/2010/main" val="1117207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00F8E22-04BD-CEE9-958D-F77EB715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Github</a:t>
            </a:r>
            <a:r>
              <a:rPr lang="en-ZA" dirty="0"/>
              <a:t> Copilot – </a:t>
            </a:r>
            <a:r>
              <a:rPr lang="en-ZA" dirty="0" err="1"/>
              <a:t>Algumas</a:t>
            </a:r>
            <a:r>
              <a:rPr lang="en-ZA" dirty="0"/>
              <a:t> </a:t>
            </a:r>
            <a:r>
              <a:rPr lang="en-ZA" dirty="0" err="1"/>
              <a:t>datas</a:t>
            </a:r>
            <a:r>
              <a:rPr lang="en-ZA" dirty="0"/>
              <a:t> </a:t>
            </a:r>
            <a:r>
              <a:rPr lang="en-ZA" dirty="0" err="1"/>
              <a:t>importantes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9D50FD4-C0C3-B2D1-F5BA-B22686281AB3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Infos</a:t>
            </a:r>
            <a:r>
              <a:rPr lang="en-AU" sz="1800" dirty="0"/>
              <a:t> </a:t>
            </a:r>
            <a:r>
              <a:rPr lang="en-AU" sz="1800" dirty="0" err="1"/>
              <a:t>gerais</a:t>
            </a: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38D1-9DBE-B163-B591-D83B6D0F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2268161"/>
            <a:ext cx="2514600" cy="927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514E8-31FB-9698-E1FE-E156772AF0DE}"/>
              </a:ext>
            </a:extLst>
          </p:cNvPr>
          <p:cNvSpPr txBox="1"/>
          <p:nvPr/>
        </p:nvSpPr>
        <p:spPr>
          <a:xfrm>
            <a:off x="949569" y="4506218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2018</a:t>
            </a:r>
          </a:p>
          <a:p>
            <a:r>
              <a:rPr lang="pt-BR" dirty="0"/>
              <a:t>Microsoft compra o Github por U$$ 7,5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188EE-7179-7603-3DAA-C8ED98B723C7}"/>
              </a:ext>
            </a:extLst>
          </p:cNvPr>
          <p:cNvSpPr txBox="1"/>
          <p:nvPr/>
        </p:nvSpPr>
        <p:spPr>
          <a:xfrm>
            <a:off x="3931627" y="34290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2019</a:t>
            </a:r>
          </a:p>
          <a:p>
            <a:r>
              <a:rPr lang="pt-BR" dirty="0"/>
              <a:t>Microsoft faz aporte de U$$ 1 bi na OpenAI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971CF-3A8F-8D93-FB46-4F6D148182D5}"/>
              </a:ext>
            </a:extLst>
          </p:cNvPr>
          <p:cNvSpPr txBox="1"/>
          <p:nvPr/>
        </p:nvSpPr>
        <p:spPr>
          <a:xfrm>
            <a:off x="6425711" y="413834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2023</a:t>
            </a:r>
          </a:p>
          <a:p>
            <a:r>
              <a:rPr lang="pt-BR" dirty="0"/>
              <a:t>Microsoft faz aporte de U$$ 10 bi na OpenAI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57C70-3D4F-17D8-D776-9DD26C94BD1F}"/>
              </a:ext>
            </a:extLst>
          </p:cNvPr>
          <p:cNvSpPr txBox="1"/>
          <p:nvPr/>
        </p:nvSpPr>
        <p:spPr>
          <a:xfrm>
            <a:off x="9407769" y="3075801"/>
            <a:ext cx="281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2024</a:t>
            </a:r>
          </a:p>
          <a:p>
            <a:r>
              <a:rPr lang="pt-BR" dirty="0"/>
              <a:t>Microsoft anuncia investimento de U$$ 100 bi em infra (Stargate)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05E54-3C5E-261C-733D-A2F40E93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42442"/>
            <a:ext cx="4906060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25A4647-8C5C-12B6-3A2E-534D9EF3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Overview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EF48BAD-8142-4F88-A3D9-8B6A9CCB2A78}"/>
              </a:ext>
            </a:extLst>
          </p:cNvPr>
          <p:cNvSpPr txBox="1">
            <a:spLocks/>
          </p:cNvSpPr>
          <p:nvPr/>
        </p:nvSpPr>
        <p:spPr>
          <a:xfrm>
            <a:off x="457888" y="1111029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Infos</a:t>
            </a:r>
            <a:r>
              <a:rPr lang="en-AU" sz="1800" dirty="0"/>
              <a:t> </a:t>
            </a:r>
            <a:r>
              <a:rPr lang="en-AU" sz="1800" dirty="0" err="1"/>
              <a:t>gerais</a:t>
            </a: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B75E6-4A87-D35B-E7AD-49FFB416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520" y="2846475"/>
            <a:ext cx="733867" cy="733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CE588-2E88-9B6D-44A5-E2C9151D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746684"/>
            <a:ext cx="970208" cy="933450"/>
          </a:xfrm>
          <a:prstGeom prst="rect">
            <a:avLst/>
          </a:prstGeom>
        </p:spPr>
      </p:pic>
      <p:pic>
        <p:nvPicPr>
          <p:cNvPr id="6" name="Picture 2" descr="Microsoft AI - Learning and Community Hub | Microsoft Learn">
            <a:extLst>
              <a:ext uri="{FF2B5EF4-FFF2-40B4-BE49-F238E27FC236}">
                <a16:creationId xmlns:a16="http://schemas.microsoft.com/office/drawing/2014/main" id="{1924AEA1-BCCD-5468-B11C-A03463C1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017" y="2647315"/>
            <a:ext cx="1130596" cy="9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F6244-49D9-0632-5B55-5A9090F60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3732982"/>
            <a:ext cx="4612598" cy="22292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001CF0A-1AFA-7A84-D871-D1793BE934F5}"/>
              </a:ext>
            </a:extLst>
          </p:cNvPr>
          <p:cNvSpPr/>
          <p:nvPr/>
        </p:nvSpPr>
        <p:spPr>
          <a:xfrm>
            <a:off x="8288013" y="2985455"/>
            <a:ext cx="495301" cy="455906"/>
          </a:xfrm>
          <a:prstGeom prst="rightArrow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D864CD-3A33-99B9-247E-73749AEDCC88}"/>
              </a:ext>
            </a:extLst>
          </p:cNvPr>
          <p:cNvSpPr/>
          <p:nvPr/>
        </p:nvSpPr>
        <p:spPr>
          <a:xfrm>
            <a:off x="9960543" y="3050809"/>
            <a:ext cx="495301" cy="455906"/>
          </a:xfrm>
          <a:prstGeom prst="rightArrow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0ED85C-EF90-D0A8-8BA7-D97BD28C485E}"/>
              </a:ext>
            </a:extLst>
          </p:cNvPr>
          <p:cNvSpPr/>
          <p:nvPr/>
        </p:nvSpPr>
        <p:spPr>
          <a:xfrm rot="5400000">
            <a:off x="10692680" y="3571490"/>
            <a:ext cx="495301" cy="455906"/>
          </a:xfrm>
          <a:prstGeom prst="rightArrow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54F9AE7-5145-75F5-3239-EE922A6912CD}"/>
              </a:ext>
            </a:extLst>
          </p:cNvPr>
          <p:cNvSpPr/>
          <p:nvPr/>
        </p:nvSpPr>
        <p:spPr>
          <a:xfrm rot="16200000">
            <a:off x="11254009" y="3515043"/>
            <a:ext cx="495301" cy="455906"/>
          </a:xfrm>
          <a:prstGeom prst="rightArrow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D6A032-BC23-E14F-655E-FA3D6C2E2D75}"/>
              </a:ext>
            </a:extLst>
          </p:cNvPr>
          <p:cNvGrpSpPr/>
          <p:nvPr/>
        </p:nvGrpSpPr>
        <p:grpSpPr>
          <a:xfrm>
            <a:off x="9883780" y="2274290"/>
            <a:ext cx="693203" cy="693203"/>
            <a:chOff x="10208193" y="1643264"/>
            <a:chExt cx="693203" cy="69320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4429C7F-A73D-A48F-3B81-4B9C39CDD9A8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307143" y="1739171"/>
              <a:ext cx="495301" cy="455906"/>
            </a:xfrm>
            <a:prstGeom prst="rightArrow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fontAlgn="auto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pt-BR" sz="1600" dirty="0"/>
            </a:p>
          </p:txBody>
        </p:sp>
        <p:pic>
          <p:nvPicPr>
            <p:cNvPr id="14" name="Picture 6" descr="Paul Berger, MD – Diet Miracles (including Amber O’Hearn part 2 of 3 ...">
              <a:extLst>
                <a:ext uri="{FF2B5EF4-FFF2-40B4-BE49-F238E27FC236}">
                  <a16:creationId xmlns:a16="http://schemas.microsoft.com/office/drawing/2014/main" id="{52923967-16A2-4F4B-E1F3-C2693177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193" y="1643264"/>
              <a:ext cx="693203" cy="69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8703A8-E292-F698-A383-914224FE23FC}"/>
              </a:ext>
            </a:extLst>
          </p:cNvPr>
          <p:cNvSpPr txBox="1"/>
          <p:nvPr/>
        </p:nvSpPr>
        <p:spPr>
          <a:xfrm>
            <a:off x="645855" y="2620891"/>
            <a:ext cx="55031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Soehne"/>
              </a:rPr>
              <a:t>É um pair programmer que utiliza IA, ajudando a escrever mais rápido e melhor;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  <a:latin typeface="Soe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Soehne"/>
              </a:rPr>
              <a:t>Entende o ambiente de trabalho, chamado de workspace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öhne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75000"/>
                </a:schemeClr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Disponível para VSCode, Visual Studio, Neovim, Azure Data Studio e JetBrains.</a:t>
            </a:r>
            <a:endParaRPr lang="pt-BR" b="0" i="0" dirty="0">
              <a:solidFill>
                <a:srgbClr val="000000"/>
              </a:solidFill>
              <a:effectLst/>
              <a:latin typeface="Soehne"/>
            </a:endParaRPr>
          </a:p>
        </p:txBody>
      </p:sp>
      <p:pic>
        <p:nvPicPr>
          <p:cNvPr id="16" name="Picture 2" descr="Github Logo Transparent Background - ezildaricci">
            <a:extLst>
              <a:ext uri="{FF2B5EF4-FFF2-40B4-BE49-F238E27FC236}">
                <a16:creationId xmlns:a16="http://schemas.microsoft.com/office/drawing/2014/main" id="{AF5640BE-6784-39C4-5269-3C72A9EE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83" y="1940155"/>
            <a:ext cx="1343025" cy="75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52A0AC2-B34D-A6DF-86FB-E344F363E42F}"/>
              </a:ext>
            </a:extLst>
          </p:cNvPr>
          <p:cNvSpPr/>
          <p:nvPr/>
        </p:nvSpPr>
        <p:spPr>
          <a:xfrm rot="2186590">
            <a:off x="8191667" y="2437671"/>
            <a:ext cx="495301" cy="455906"/>
          </a:xfrm>
          <a:prstGeom prst="rightArrow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63816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25A4647-8C5C-12B6-3A2E-534D9EF3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dirty="0" err="1"/>
              <a:t>Github</a:t>
            </a:r>
            <a:r>
              <a:rPr lang="en-ZA" dirty="0"/>
              <a:t> Copilot - Overview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EF48BAD-8142-4F88-A3D9-8B6A9CCB2A78}"/>
              </a:ext>
            </a:extLst>
          </p:cNvPr>
          <p:cNvSpPr txBox="1">
            <a:spLocks/>
          </p:cNvSpPr>
          <p:nvPr/>
        </p:nvSpPr>
        <p:spPr>
          <a:xfrm>
            <a:off x="457888" y="1111029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Infos</a:t>
            </a:r>
            <a:r>
              <a:rPr lang="en-AU" sz="1800" dirty="0"/>
              <a:t> </a:t>
            </a:r>
            <a:r>
              <a:rPr lang="en-AU" sz="1800" dirty="0" err="1"/>
              <a:t>gerais</a:t>
            </a:r>
            <a:endParaRPr lang="en-AU" sz="1800" dirty="0"/>
          </a:p>
        </p:txBody>
      </p:sp>
      <p:pic>
        <p:nvPicPr>
          <p:cNvPr id="2050" name="Picture 2" descr="GitHub Copilot Enterprise reaches general availability • The Register">
            <a:extLst>
              <a:ext uri="{FF2B5EF4-FFF2-40B4-BE49-F238E27FC236}">
                <a16:creationId xmlns:a16="http://schemas.microsoft.com/office/drawing/2014/main" id="{87D9882F-B1BC-4113-EF1C-14CAFC90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650"/>
            <a:ext cx="121920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1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FF5D232-202F-F8B2-01B7-FD751C5A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- Codex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F86E94F-BB37-43FC-94D3-4D2BD474B435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 err="1"/>
              <a:t>Conhecendo</a:t>
            </a:r>
            <a:r>
              <a:rPr lang="en-AU" sz="1800" dirty="0"/>
              <a:t> o OpenAI Codex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408C3-4DA2-068B-1567-67A9ED0E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2" y="2172603"/>
            <a:ext cx="3253680" cy="3253680"/>
          </a:xfrm>
          <a:prstGeom prst="rect">
            <a:avLst/>
          </a:prstGeom>
        </p:spPr>
      </p:pic>
      <p:pic>
        <p:nvPicPr>
          <p:cNvPr id="5" name="Picture 2" descr="Microsoft AI - Learning and Community Hub | Microsoft Learn">
            <a:extLst>
              <a:ext uri="{FF2B5EF4-FFF2-40B4-BE49-F238E27FC236}">
                <a16:creationId xmlns:a16="http://schemas.microsoft.com/office/drawing/2014/main" id="{6D877464-E946-C2DF-890C-F3EDDD79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257800"/>
            <a:ext cx="1130596" cy="9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87F07-8F70-0FF9-E5CC-CA85889237FD}"/>
              </a:ext>
            </a:extLst>
          </p:cNvPr>
          <p:cNvSpPr txBox="1"/>
          <p:nvPr/>
        </p:nvSpPr>
        <p:spPr>
          <a:xfrm>
            <a:off x="4038600" y="2172603"/>
            <a:ext cx="79123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Soehne"/>
              </a:rPr>
              <a:t>OpenAI Codex é o modelo que alimenta </a:t>
            </a:r>
            <a:r>
              <a:rPr lang="pt-BR" b="0" i="0" dirty="0">
                <a:effectLst/>
                <a:latin typeface="Soehne"/>
              </a:rPr>
              <a:t>Copiloto do GitHub</a:t>
            </a:r>
            <a:r>
              <a:rPr lang="pt-BR" b="0" i="0" dirty="0">
                <a:solidFill>
                  <a:srgbClr val="000000"/>
                </a:solidFill>
                <a:effectLst/>
                <a:latin typeface="Soehne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Soehne"/>
              </a:rPr>
              <a:t>Proficiente em mais de uma dúzia de linguagens de programação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Soehne"/>
              </a:rPr>
              <a:t>Codex pode interpretar comandos simples em linguagem natural e executa-lós</a:t>
            </a:r>
          </a:p>
          <a:p>
            <a:pPr algn="l"/>
            <a:endParaRPr lang="pt-BR" dirty="0">
              <a:solidFill>
                <a:srgbClr val="000000"/>
              </a:solidFill>
              <a:latin typeface="Soehne"/>
            </a:endParaRPr>
          </a:p>
          <a:p>
            <a:pPr algn="l"/>
            <a:r>
              <a:rPr lang="pt-BR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Os modelos de geração de texto da OpenAI (LLM) foram treinados para entender linguagem natural, código e imagens. Os modelos fornecem saídas de texto em resposta às suas entradas. As entradas para esses modelos também são chamadas de "prompts". Projetar um prompt é essencialmente como você "programa" um modelo de linguagem grande, geralmente fornecendo instruções ou alguns exemplos de como concluir uma tarefa com êxito.</a:t>
            </a:r>
          </a:p>
          <a:p>
            <a:pPr algn="l"/>
            <a:endParaRPr lang="pt-BR" dirty="0">
              <a:solidFill>
                <a:schemeClr val="tx1">
                  <a:lumMod val="75000"/>
                </a:schemeClr>
              </a:solidFill>
              <a:latin typeface="Söhne"/>
            </a:endParaRPr>
          </a:p>
          <a:p>
            <a:pPr algn="l"/>
            <a:endParaRPr lang="pt-BR" b="0" i="0" dirty="0">
              <a:solidFill>
                <a:schemeClr val="tx1">
                  <a:lumMod val="75000"/>
                </a:schemeClr>
              </a:solidFill>
              <a:effectLst/>
              <a:latin typeface="Söhne"/>
            </a:endParaRPr>
          </a:p>
          <a:p>
            <a:pPr algn="l"/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Söhne"/>
              </a:rPr>
              <a:t>“Sabemos que apenas arranhamos a superfície do que pode ser feito.”</a:t>
            </a:r>
          </a:p>
        </p:txBody>
      </p:sp>
    </p:spTree>
    <p:extLst>
      <p:ext uri="{BB962C8B-B14F-4D97-AF65-F5344CB8AC3E}">
        <p14:creationId xmlns:p14="http://schemas.microsoft.com/office/powerpoint/2010/main" val="1401953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14C98CF-C6C8-CB71-7E54-3894C21A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</p:spPr>
        <p:txBody>
          <a:bodyPr>
            <a:normAutofit fontScale="90000"/>
          </a:bodyPr>
          <a:lstStyle/>
          <a:p>
            <a:r>
              <a:rPr lang="en-ZA" b="1" dirty="0" err="1"/>
              <a:t>Github</a:t>
            </a:r>
            <a:r>
              <a:rPr lang="en-ZA" b="1" dirty="0"/>
              <a:t> Copilot – Outros </a:t>
            </a:r>
            <a:r>
              <a:rPr lang="en-ZA" b="1" dirty="0" err="1"/>
              <a:t>modelos</a:t>
            </a:r>
            <a:endParaRPr lang="en-US" b="1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4EF5BB-72E2-F117-2A4D-30BD21E0C79D}"/>
              </a:ext>
            </a:extLst>
          </p:cNvPr>
          <p:cNvSpPr txBox="1">
            <a:spLocks/>
          </p:cNvSpPr>
          <p:nvPr/>
        </p:nvSpPr>
        <p:spPr>
          <a:xfrm>
            <a:off x="457012" y="1063892"/>
            <a:ext cx="9982388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1800" dirty="0"/>
              <a:t>Outros </a:t>
            </a:r>
            <a:r>
              <a:rPr lang="en-AU" sz="1800" dirty="0" err="1"/>
              <a:t>modelos</a:t>
            </a:r>
            <a:endParaRPr lang="en-AU" sz="1800" dirty="0"/>
          </a:p>
        </p:txBody>
      </p:sp>
      <p:pic>
        <p:nvPicPr>
          <p:cNvPr id="4" name="Picture 2" descr="Microsoft AI - Learning and Community Hub | Microsoft Learn">
            <a:extLst>
              <a:ext uri="{FF2B5EF4-FFF2-40B4-BE49-F238E27FC236}">
                <a16:creationId xmlns:a16="http://schemas.microsoft.com/office/drawing/2014/main" id="{B2DB2A61-D3E1-012C-2160-381D8BCF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03" y="5407791"/>
            <a:ext cx="1130596" cy="9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C581A-0172-6C53-4FAA-B494DE5C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65" y="2021079"/>
            <a:ext cx="5715000" cy="3361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3E525-37A9-056F-C8EA-2C334A99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9968"/>
            <a:ext cx="5536754" cy="33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9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1690</Words>
  <Application>Microsoft Office PowerPoint</Application>
  <PresentationFormat>Widescreen</PresentationFormat>
  <Paragraphs>220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Alliance No.1</vt:lpstr>
      <vt:lpstr>Arial</vt:lpstr>
      <vt:lpstr>Calibri</vt:lpstr>
      <vt:lpstr>Calibri Light</vt:lpstr>
      <vt:lpstr>OD Open Sans</vt:lpstr>
      <vt:lpstr>Segoe UI</vt:lpstr>
      <vt:lpstr>Segoe UI Light</vt:lpstr>
      <vt:lpstr>Segoe UI Semibold</vt:lpstr>
      <vt:lpstr>Soehne</vt:lpstr>
      <vt:lpstr>Söhne</vt:lpstr>
      <vt:lpstr>Source Sans Pro</vt:lpstr>
      <vt:lpstr>Office Theme</vt:lpstr>
      <vt:lpstr>PowerPoint Presentation</vt:lpstr>
      <vt:lpstr>PowerPoint Presentation</vt:lpstr>
      <vt:lpstr>PowerPoint Presentation</vt:lpstr>
      <vt:lpstr>Github Copilot</vt:lpstr>
      <vt:lpstr>Github Copilot – Algumas datas importantes</vt:lpstr>
      <vt:lpstr>Github Copilot - Overview</vt:lpstr>
      <vt:lpstr>Github Copilot - Overview</vt:lpstr>
      <vt:lpstr>Github Copilot - Codex</vt:lpstr>
      <vt:lpstr>Github Copilot – Outros modelos</vt:lpstr>
      <vt:lpstr>Github Copilot - Overview</vt:lpstr>
      <vt:lpstr>Github Copilot - Produtividade</vt:lpstr>
      <vt:lpstr>Github Copilot - Produtividade</vt:lpstr>
      <vt:lpstr>Github Copilot - Produtividade</vt:lpstr>
      <vt:lpstr>Github Copilot - Instalação</vt:lpstr>
      <vt:lpstr>Github Copilot - Instalação</vt:lpstr>
      <vt:lpstr>Github Copilot - Instalação</vt:lpstr>
      <vt:lpstr>Github Copilot - Instalação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- Dicas</vt:lpstr>
      <vt:lpstr>Github Copilot – Comandos</vt:lpstr>
      <vt:lpstr>Github Copilot – Comandos</vt:lpstr>
      <vt:lpstr>Github Copilot - Dicas</vt:lpstr>
      <vt:lpstr>Github Copilot - Dicas</vt:lpstr>
      <vt:lpstr>Obrigado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Pimentel Augusto</dc:creator>
  <cp:lastModifiedBy>Felipe Pimentel Augusto</cp:lastModifiedBy>
  <cp:revision>2</cp:revision>
  <dcterms:created xsi:type="dcterms:W3CDTF">2024-04-25T22:12:44Z</dcterms:created>
  <dcterms:modified xsi:type="dcterms:W3CDTF">2024-04-28T11:53:29Z</dcterms:modified>
</cp:coreProperties>
</file>